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FA6"/>
    <a:srgbClr val="3A4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00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19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5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40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0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91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3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3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33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5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FC62-CF6B-4E68-B313-D0F07B951E47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9455-E766-4398-97EC-353324C76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9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A89319-E150-42AA-8C74-077F73B7DECA}"/>
              </a:ext>
            </a:extLst>
          </p:cNvPr>
          <p:cNvSpPr txBox="1"/>
          <p:nvPr/>
        </p:nvSpPr>
        <p:spPr>
          <a:xfrm>
            <a:off x="1398895" y="1332412"/>
            <a:ext cx="6346209" cy="3293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ANALISI DATI SIEROLOGI RAPIDI ESEGUITI PRESSO LE FARMACIE CONVENZIONATE</a:t>
            </a:r>
          </a:p>
          <a:p>
            <a:pPr algn="ctr"/>
            <a:r>
              <a:rPr lang="it-IT" sz="3200" b="1" dirty="0"/>
              <a:t>(DGR 1272/2020)</a:t>
            </a:r>
          </a:p>
          <a:p>
            <a:pPr algn="ctr"/>
            <a:endParaRPr lang="it-IT" sz="3200" dirty="0"/>
          </a:p>
          <a:p>
            <a:pPr algn="ctr"/>
            <a:r>
              <a:rPr lang="it-IT" sz="2400" i="1" dirty="0"/>
              <a:t>Test eseguiti nelle seguenti giornate: </a:t>
            </a:r>
          </a:p>
          <a:p>
            <a:pPr algn="ctr"/>
            <a:r>
              <a:rPr lang="it-IT" sz="2400" i="1" dirty="0">
                <a:solidFill>
                  <a:srgbClr val="FF0000"/>
                </a:solidFill>
              </a:rPr>
              <a:t>19-20-21 ottobre 2020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DE4F5C-1648-40A7-8CE0-6B3859A59216}"/>
              </a:ext>
            </a:extLst>
          </p:cNvPr>
          <p:cNvSpPr txBox="1"/>
          <p:nvPr/>
        </p:nvSpPr>
        <p:spPr>
          <a:xfrm>
            <a:off x="4376058" y="5063923"/>
            <a:ext cx="3949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A cura di:</a:t>
            </a:r>
          </a:p>
          <a:p>
            <a:pPr algn="r"/>
            <a:r>
              <a:rPr lang="it-IT" i="1" dirty="0"/>
              <a:t>Ester Sapigni</a:t>
            </a:r>
          </a:p>
          <a:p>
            <a:pPr algn="r"/>
            <a:r>
              <a:rPr lang="it-IT" i="1" dirty="0"/>
              <a:t>Aurora Puccini</a:t>
            </a:r>
          </a:p>
          <a:p>
            <a:pPr algn="r"/>
            <a:r>
              <a:rPr lang="it-IT" i="1" dirty="0"/>
              <a:t>e collaboratori Centro Regionale FV</a:t>
            </a:r>
          </a:p>
        </p:txBody>
      </p:sp>
      <p:pic>
        <p:nvPicPr>
          <p:cNvPr id="6" name="immagini1">
            <a:extLst>
              <a:ext uri="{FF2B5EF4-FFF2-40B4-BE49-F238E27FC236}">
                <a16:creationId xmlns:a16="http://schemas.microsoft.com/office/drawing/2014/main" id="{A9C3003C-A503-4D58-BE93-28D3E016DC49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308889" y="258036"/>
            <a:ext cx="2157730" cy="315595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27540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EA9A7-8BA1-4830-A3F8-65EB7E70B9F0}"/>
              </a:ext>
            </a:extLst>
          </p:cNvPr>
          <p:cNvSpPr txBox="1"/>
          <p:nvPr/>
        </p:nvSpPr>
        <p:spPr>
          <a:xfrm>
            <a:off x="1332411" y="413658"/>
            <a:ext cx="6479178" cy="113877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Numero Farmacie </a:t>
            </a:r>
          </a:p>
          <a:p>
            <a:pPr algn="ctr"/>
            <a:r>
              <a:rPr lang="it-IT" sz="2400" dirty="0"/>
              <a:t>partecipanti al progetto sierologici</a:t>
            </a:r>
          </a:p>
          <a:p>
            <a:pPr algn="ctr"/>
            <a:r>
              <a:rPr lang="it-IT" i="1" dirty="0"/>
              <a:t>per Provincia</a:t>
            </a:r>
            <a:endParaRPr lang="it-IT" sz="1600" i="1" dirty="0"/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0301191F-8BE5-436D-A10C-8A6DEF621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14072"/>
              </p:ext>
            </p:extLst>
          </p:nvPr>
        </p:nvGraphicFramePr>
        <p:xfrm>
          <a:off x="1332411" y="1709460"/>
          <a:ext cx="6498551" cy="378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Worksheet" r:id="rId3" imgW="3400499" imgH="1981288" progId="Excel.Sheet.12">
                  <p:embed/>
                </p:oleObj>
              </mc:Choice>
              <mc:Fallback>
                <p:oleObj name="Worksheet" r:id="rId3" imgW="3400499" imgH="19812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2411" y="1709460"/>
                        <a:ext cx="6498551" cy="3786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22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D09F20-781A-4D55-BEB7-867B02182853}"/>
              </a:ext>
            </a:extLst>
          </p:cNvPr>
          <p:cNvSpPr txBox="1"/>
          <p:nvPr/>
        </p:nvSpPr>
        <p:spPr>
          <a:xfrm>
            <a:off x="1332411" y="815039"/>
            <a:ext cx="6479178" cy="7694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Numero di test eseguiti in Farmacia </a:t>
            </a:r>
          </a:p>
          <a:p>
            <a:pPr algn="ctr"/>
            <a:r>
              <a:rPr lang="it-IT" sz="2000" i="1" dirty="0"/>
              <a:t>per Azienda USL di assistenza del cittadino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1EFF33-AF12-429F-AEED-ADA2016A0017}"/>
              </a:ext>
            </a:extLst>
          </p:cNvPr>
          <p:cNvSpPr txBox="1"/>
          <p:nvPr/>
        </p:nvSpPr>
        <p:spPr>
          <a:xfrm>
            <a:off x="2780524" y="5437258"/>
            <a:ext cx="404015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/>
              <a:t>In media n. 7 test a Farmacia al giorno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681038CB-F7D5-46F4-BB07-A9BAFEF74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295462"/>
              </p:ext>
            </p:extLst>
          </p:nvPr>
        </p:nvGraphicFramePr>
        <p:xfrm>
          <a:off x="1415770" y="1724976"/>
          <a:ext cx="6479178" cy="340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3" imgW="4762599" imgH="2505152" progId="Excel.Sheet.12">
                  <p:embed/>
                </p:oleObj>
              </mc:Choice>
              <mc:Fallback>
                <p:oleObj name="Worksheet" r:id="rId3" imgW="4762599" imgH="2505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770" y="1724976"/>
                        <a:ext cx="6479178" cy="3408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39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2890D1-8AD8-43C4-B9BF-AA129DE3EEA3}"/>
              </a:ext>
            </a:extLst>
          </p:cNvPr>
          <p:cNvSpPr txBox="1"/>
          <p:nvPr/>
        </p:nvSpPr>
        <p:spPr>
          <a:xfrm>
            <a:off x="157164" y="874756"/>
            <a:ext cx="8829674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Numero test eseguiti in Farmacia </a:t>
            </a:r>
          </a:p>
          <a:p>
            <a:pPr algn="ctr"/>
            <a:r>
              <a:rPr lang="it-IT" sz="2000" i="1" dirty="0"/>
              <a:t>per sesso e fascia di popolazione</a:t>
            </a:r>
          </a:p>
          <a:p>
            <a:pPr algn="ctr"/>
            <a:r>
              <a:rPr lang="it-IT" sz="1600" i="1" dirty="0"/>
              <a:t>per Azienda USL di assistenza del cittadino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2E9A9EF9-2C56-4D4B-B399-152C99489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38300"/>
              </p:ext>
            </p:extLst>
          </p:nvPr>
        </p:nvGraphicFramePr>
        <p:xfrm>
          <a:off x="139747" y="1985554"/>
          <a:ext cx="8840367" cy="270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Worksheet" r:id="rId3" imgW="9105999" imgH="2790572" progId="Excel.Sheet.12">
                  <p:embed/>
                </p:oleObj>
              </mc:Choice>
              <mc:Fallback>
                <p:oleObj name="Worksheet" r:id="rId3" imgW="9105999" imgH="27905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47" y="1985554"/>
                        <a:ext cx="8840367" cy="2709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53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5B3439-E523-429E-9C36-0472E7BE78BC}"/>
              </a:ext>
            </a:extLst>
          </p:cNvPr>
          <p:cNvSpPr txBox="1"/>
          <p:nvPr/>
        </p:nvSpPr>
        <p:spPr>
          <a:xfrm>
            <a:off x="559837" y="918921"/>
            <a:ext cx="8024326" cy="7694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Esito test eseguiti in Farmacia </a:t>
            </a:r>
          </a:p>
          <a:p>
            <a:pPr algn="ctr"/>
            <a:r>
              <a:rPr lang="it-IT" sz="2000" i="1" dirty="0"/>
              <a:t>per Azienda USL di assistenza del cittadino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0F473C-A067-4074-8B24-A7DD089B4E41}"/>
              </a:ext>
            </a:extLst>
          </p:cNvPr>
          <p:cNvSpPr txBox="1"/>
          <p:nvPr/>
        </p:nvSpPr>
        <p:spPr>
          <a:xfrm>
            <a:off x="1483567" y="5379360"/>
            <a:ext cx="708193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i="1" dirty="0"/>
              <a:t>*Cittadini contattati telefonicamente per eseguire il tampone nasofaringeo per la ricerca dell’RNA virale del virus SARS-CoV-2 al fine di stabilire la reale contagiosità.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D5E2101-502E-4CCF-A940-563E91B08018}"/>
              </a:ext>
            </a:extLst>
          </p:cNvPr>
          <p:cNvCxnSpPr>
            <a:cxnSpLocks/>
          </p:cNvCxnSpPr>
          <p:nvPr/>
        </p:nvCxnSpPr>
        <p:spPr>
          <a:xfrm>
            <a:off x="7389845" y="4823927"/>
            <a:ext cx="0" cy="541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6D0EA8DE-F003-451C-BCAF-5AC2661D3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519667"/>
              </p:ext>
            </p:extLst>
          </p:nvPr>
        </p:nvGraphicFramePr>
        <p:xfrm>
          <a:off x="587461" y="1874485"/>
          <a:ext cx="7978037" cy="288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Worksheet" r:id="rId3" imgW="7353201" imgH="2657376" progId="Excel.Sheet.12">
                  <p:embed/>
                </p:oleObj>
              </mc:Choice>
              <mc:Fallback>
                <p:oleObj name="Worksheet" r:id="rId3" imgW="7353201" imgH="265737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461" y="1874485"/>
                        <a:ext cx="7978037" cy="2883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997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121</Words>
  <Application>Microsoft Office PowerPoint</Application>
  <PresentationFormat>Presentazione su schermo (4:3)</PresentationFormat>
  <Paragraphs>21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Sapigni Ester</dc:creator>
  <cp:lastModifiedBy>Gardini Tiziana</cp:lastModifiedBy>
  <cp:revision>17</cp:revision>
  <dcterms:created xsi:type="dcterms:W3CDTF">2020-10-21T17:32:35Z</dcterms:created>
  <dcterms:modified xsi:type="dcterms:W3CDTF">2020-10-22T19:32:50Z</dcterms:modified>
</cp:coreProperties>
</file>