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332" r:id="rId6"/>
    <p:sldId id="336" r:id="rId7"/>
    <p:sldId id="333" r:id="rId8"/>
    <p:sldId id="334" r:id="rId9"/>
    <p:sldId id="335" r:id="rId10"/>
    <p:sldId id="356" r:id="rId11"/>
    <p:sldId id="357" r:id="rId12"/>
    <p:sldId id="358" r:id="rId13"/>
    <p:sldId id="361" r:id="rId14"/>
    <p:sldId id="355" r:id="rId15"/>
    <p:sldId id="348" r:id="rId16"/>
    <p:sldId id="340" r:id="rId17"/>
    <p:sldId id="359" r:id="rId18"/>
  </p:sldIdLst>
  <p:sldSz cx="12192000" cy="6858000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02CB9B-9163-4972-9EC7-BCE1E8A096F9}" v="59" dt="2020-03-10T09:16:06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3275" autoAdjust="0"/>
  </p:normalViewPr>
  <p:slideViewPr>
    <p:cSldViewPr snapToGrid="0" showGuides="1">
      <p:cViewPr varScale="1">
        <p:scale>
          <a:sx n="64" d="100"/>
          <a:sy n="64" d="100"/>
        </p:scale>
        <p:origin x="97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erica Vandini" userId="260bd6aa-301d-44f4-a9f6-f6f4a851ad8b" providerId="ADAL" clId="{D102CB9B-9163-4972-9EC7-BCE1E8A096F9}"/>
    <pc:docChg chg="custSel modSld">
      <pc:chgData name="Federica Vandini" userId="260bd6aa-301d-44f4-a9f6-f6f4a851ad8b" providerId="ADAL" clId="{D102CB9B-9163-4972-9EC7-BCE1E8A096F9}" dt="2020-03-10T09:28:42.354" v="266" actId="478"/>
      <pc:docMkLst>
        <pc:docMk/>
      </pc:docMkLst>
      <pc:sldChg chg="modSp mod">
        <pc:chgData name="Federica Vandini" userId="260bd6aa-301d-44f4-a9f6-f6f4a851ad8b" providerId="ADAL" clId="{D102CB9B-9163-4972-9EC7-BCE1E8A096F9}" dt="2020-03-10T09:01:47.721" v="0" actId="20577"/>
        <pc:sldMkLst>
          <pc:docMk/>
          <pc:sldMk cId="2761012584" sldId="348"/>
        </pc:sldMkLst>
        <pc:spChg chg="mod">
          <ac:chgData name="Federica Vandini" userId="260bd6aa-301d-44f4-a9f6-f6f4a851ad8b" providerId="ADAL" clId="{D102CB9B-9163-4972-9EC7-BCE1E8A096F9}" dt="2020-03-10T09:01:47.721" v="0" actId="20577"/>
          <ac:spMkLst>
            <pc:docMk/>
            <pc:sldMk cId="2761012584" sldId="348"/>
            <ac:spMk id="2" creationId="{91434F60-107A-40BD-85FF-A2D1CD5D45BE}"/>
          </ac:spMkLst>
        </pc:spChg>
      </pc:sldChg>
      <pc:sldChg chg="delSp modSp mod">
        <pc:chgData name="Federica Vandini" userId="260bd6aa-301d-44f4-a9f6-f6f4a851ad8b" providerId="ADAL" clId="{D102CB9B-9163-4972-9EC7-BCE1E8A096F9}" dt="2020-03-10T09:28:42.354" v="266" actId="478"/>
        <pc:sldMkLst>
          <pc:docMk/>
          <pc:sldMk cId="3404379553" sldId="358"/>
        </pc:sldMkLst>
        <pc:spChg chg="mod">
          <ac:chgData name="Federica Vandini" userId="260bd6aa-301d-44f4-a9f6-f6f4a851ad8b" providerId="ADAL" clId="{D102CB9B-9163-4972-9EC7-BCE1E8A096F9}" dt="2020-03-10T09:17:15.842" v="265" actId="20577"/>
          <ac:spMkLst>
            <pc:docMk/>
            <pc:sldMk cId="3404379553" sldId="358"/>
            <ac:spMk id="6" creationId="{EE01BFEA-12C0-459E-BE24-583E2BBED303}"/>
          </ac:spMkLst>
        </pc:spChg>
        <pc:graphicFrameChg chg="mod">
          <ac:chgData name="Federica Vandini" userId="260bd6aa-301d-44f4-a9f6-f6f4a851ad8b" providerId="ADAL" clId="{D102CB9B-9163-4972-9EC7-BCE1E8A096F9}" dt="2020-03-10T09:16:06.234" v="248" actId="20577"/>
          <ac:graphicFrameMkLst>
            <pc:docMk/>
            <pc:sldMk cId="3404379553" sldId="358"/>
            <ac:graphicFrameMk id="8" creationId="{F8CCF491-BB49-4FF1-8C4B-313627737284}"/>
          </ac:graphicFrameMkLst>
        </pc:graphicFrameChg>
        <pc:picChg chg="del mod">
          <ac:chgData name="Federica Vandini" userId="260bd6aa-301d-44f4-a9f6-f6f4a851ad8b" providerId="ADAL" clId="{D102CB9B-9163-4972-9EC7-BCE1E8A096F9}" dt="2020-03-10T09:28:42.354" v="266" actId="478"/>
          <ac:picMkLst>
            <pc:docMk/>
            <pc:sldMk cId="3404379553" sldId="358"/>
            <ac:picMk id="4" creationId="{794B666B-5380-4848-984A-72371CA45C1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u="none" strike="noStrike" baseline="0" dirty="0">
                <a:solidFill>
                  <a:schemeClr val="tx2"/>
                </a:solidFill>
                <a:effectLst/>
              </a:rPr>
              <a:t>Ritiene che la diffusione del Coronavirus a livello internazionale abbia avuto un impatto sulla sua azienda?</a:t>
            </a:r>
            <a:r>
              <a:rPr lang="it-IT" sz="1400" b="1" i="0" u="none" strike="noStrike" baseline="0" dirty="0">
                <a:solidFill>
                  <a:schemeClr val="tx2"/>
                </a:solidFill>
              </a:rPr>
              <a:t> </a:t>
            </a:r>
            <a:endParaRPr lang="it-IT" b="1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FC-4360-83F0-EA52FE7AACEB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FC-4360-83F0-EA52FE7AAC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'Risposte del modulo 1'!$G$198:$G$199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'Risposte del modulo 1'!$H$198:$H$199</c:f>
              <c:numCache>
                <c:formatCode>0.0%</c:formatCode>
                <c:ptCount val="2"/>
                <c:pt idx="0">
                  <c:v>0.71282051282051284</c:v>
                </c:pt>
                <c:pt idx="1">
                  <c:v>0.28717948717948716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FC-4360-83F0-EA52FE7AACE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Se sì, si è trattato di danni attribuibili a minor vendite all'estero o a difficoltà di reperimento di input produttivi?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65-421F-AA8A-C01188C995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65-421F-AA8A-C01188C995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65-421F-AA8A-C01188C995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65-421F-AA8A-C01188C995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665-421F-AA8A-C01188C995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665-421F-AA8A-C01188C995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'Risposte del modulo 1'!$B$237:$B$242</c:f>
              <c:strCache>
                <c:ptCount val="6"/>
                <c:pt idx="0">
                  <c:v>difficoltà di reperimento input produttivi</c:v>
                </c:pt>
                <c:pt idx="1">
                  <c:v>entrambi</c:v>
                </c:pt>
                <c:pt idx="2">
                  <c:v>gestione del personale</c:v>
                </c:pt>
                <c:pt idx="3">
                  <c:v>mancata risposta</c:v>
                </c:pt>
                <c:pt idx="4">
                  <c:v>minor vendite all'estero</c:v>
                </c:pt>
                <c:pt idx="5">
                  <c:v>nessuno</c:v>
                </c:pt>
              </c:strCache>
            </c:strRef>
          </c:cat>
          <c:val>
            <c:numRef>
              <c:f>'Risposte del modulo 1'!$C$237:$C$242</c:f>
              <c:numCache>
                <c:formatCode>0.0%</c:formatCode>
                <c:ptCount val="6"/>
                <c:pt idx="0">
                  <c:v>0.10256410256410256</c:v>
                </c:pt>
                <c:pt idx="1">
                  <c:v>2.564102564102564E-2</c:v>
                </c:pt>
                <c:pt idx="2">
                  <c:v>5.1282051282051282E-3</c:v>
                </c:pt>
                <c:pt idx="3">
                  <c:v>1.5384615384615385E-2</c:v>
                </c:pt>
                <c:pt idx="4">
                  <c:v>0.14871794871794872</c:v>
                </c:pt>
                <c:pt idx="5">
                  <c:v>5.128205128205128E-2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665-421F-AA8A-C01188C995F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483354006618184E-2"/>
          <c:y val="0.74515213576520223"/>
          <c:w val="0.91669072402704677"/>
          <c:h val="0.254847864234797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Ritiene che la diffusione del Coronavirus a livello nazionale abbia avuto un impatto sulla sua azienda?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C4-4A11-9434-2D0544936C4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C4-4A11-9434-2D0544936C4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28,7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5C4-4A11-9434-2D0544936C4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6,2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5C4-4A11-9434-2D0544936C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'Risposte del modulo 1'!$U$250:$U$251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'Risposte del modulo 1'!$V$250:$V$251</c:f>
              <c:numCache>
                <c:formatCode>0.0%</c:formatCode>
                <c:ptCount val="2"/>
                <c:pt idx="0">
                  <c:v>0.26666666666666666</c:v>
                </c:pt>
                <c:pt idx="1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C4-4A11-9434-2D0544936C4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Se sì, si è trattato di danni attribuibili a minor vendite in Italia o a difficoltà di reperimento di input produttivi?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F-4E72-8F8C-6E34F0980A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BF-4E72-8F8C-6E34F0980A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BF-4E72-8F8C-6E34F0980A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BF-4E72-8F8C-6E34F0980A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CBF-4E72-8F8C-6E34F0980A4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CBF-4E72-8F8C-6E34F0980A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'Risposte del modulo 1'!$U$242:$U$247</c:f>
              <c:strCache>
                <c:ptCount val="6"/>
                <c:pt idx="0">
                  <c:v>difficoltà di reperimento input produttivi</c:v>
                </c:pt>
                <c:pt idx="1">
                  <c:v>entrambi</c:v>
                </c:pt>
                <c:pt idx="2">
                  <c:v>gestione del personale</c:v>
                </c:pt>
                <c:pt idx="3">
                  <c:v>mancata risposta</c:v>
                </c:pt>
                <c:pt idx="4">
                  <c:v>minor vendite all'estero</c:v>
                </c:pt>
                <c:pt idx="5">
                  <c:v>nessuno</c:v>
                </c:pt>
              </c:strCache>
            </c:strRef>
          </c:cat>
          <c:val>
            <c:numRef>
              <c:f>'Risposte del modulo 1'!$V$242:$V$247</c:f>
              <c:numCache>
                <c:formatCode>0.0%</c:formatCode>
                <c:ptCount val="6"/>
                <c:pt idx="0">
                  <c:v>8.2051282051282051E-2</c:v>
                </c:pt>
                <c:pt idx="1">
                  <c:v>1.0256410256410256E-2</c:v>
                </c:pt>
                <c:pt idx="2">
                  <c:v>1.0256410256410256E-2</c:v>
                </c:pt>
                <c:pt idx="3">
                  <c:v>2.564102564102564E-2</c:v>
                </c:pt>
                <c:pt idx="4">
                  <c:v>0.19487179487179487</c:v>
                </c:pt>
                <c:pt idx="5">
                  <c:v>2.564102564102564E-2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CBF-4E72-8F8C-6E34F0980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267038874754663E-2"/>
          <c:y val="0.78679031712573833"/>
          <c:w val="0.90379501299019682"/>
          <c:h val="0.188403463910115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Ritiene che la diffusione del Coronavirus a livello internazionale abbia avuto un impatto sulla sua azienda?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7B-4F9C-B47B-EB30F162D5C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7B-4F9C-B47B-EB30F162D5C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22,1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7B-4F9C-B47B-EB30F162D5C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12,3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7B-4F9C-B47B-EB30F162D5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'Risposte del modulo 1'!$B$234:$B$235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'Risposte del modulo 1'!$C$234:$C$235</c:f>
              <c:numCache>
                <c:formatCode>0.0%</c:formatCode>
                <c:ptCount val="2"/>
                <c:pt idx="0">
                  <c:v>0.28205128205128205</c:v>
                </c:pt>
                <c:pt idx="1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7B-4F9C-B47B-EB30F162D5C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Se sì, si è trattato di danni attribuibili a minor vendite all'estero o a difficoltà di reperimento di input produttivi?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'Risposte del modulo 1'!$B$248:$B$253</c:f>
              <c:strCache>
                <c:ptCount val="6"/>
                <c:pt idx="0">
                  <c:v>difficoltà di reperimento input produttivi</c:v>
                </c:pt>
                <c:pt idx="1">
                  <c:v>entrambi</c:v>
                </c:pt>
                <c:pt idx="2">
                  <c:v>gestione del personale</c:v>
                </c:pt>
                <c:pt idx="3">
                  <c:v>mancata risposta</c:v>
                </c:pt>
                <c:pt idx="4">
                  <c:v>minor vendite all'estero</c:v>
                </c:pt>
                <c:pt idx="5">
                  <c:v>nessuno</c:v>
                </c:pt>
              </c:strCache>
            </c:strRef>
          </c:cat>
          <c:val>
            <c:numRef>
              <c:f>'Risposte del modulo 1'!$C$248:$C$253</c:f>
              <c:numCache>
                <c:formatCode>0.0%</c:formatCode>
                <c:ptCount val="6"/>
                <c:pt idx="0">
                  <c:v>0.1076923076923077</c:v>
                </c:pt>
                <c:pt idx="1">
                  <c:v>2.0512820512820513E-2</c:v>
                </c:pt>
                <c:pt idx="2">
                  <c:v>0</c:v>
                </c:pt>
                <c:pt idx="3">
                  <c:v>2.0512820512820513E-2</c:v>
                </c:pt>
                <c:pt idx="4">
                  <c:v>0.11282051282051282</c:v>
                </c:pt>
                <c:pt idx="5">
                  <c:v>8.2051282051282051E-2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5-447F-A687-26028DEA61E0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5E5-447F-A687-26028DEA61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5E5-447F-A687-26028DEA61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5E5-447F-A687-26028DEA61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5E5-447F-A687-26028DEA61E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5E5-447F-A687-26028DEA61E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D5E5-447F-A687-26028DEA61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'Risposte del modulo 1'!$B$237:$B$242</c:f>
              <c:strCache>
                <c:ptCount val="6"/>
                <c:pt idx="0">
                  <c:v>difficoltà di reperimento input produttivi</c:v>
                </c:pt>
                <c:pt idx="1">
                  <c:v>entrambi</c:v>
                </c:pt>
                <c:pt idx="2">
                  <c:v>gestione del personale</c:v>
                </c:pt>
                <c:pt idx="3">
                  <c:v>mancata risposta</c:v>
                </c:pt>
                <c:pt idx="4">
                  <c:v>minor vendite all'estero</c:v>
                </c:pt>
                <c:pt idx="5">
                  <c:v>nessuno</c:v>
                </c:pt>
              </c:strCache>
            </c:strRef>
          </c:cat>
          <c:val>
            <c:numRef>
              <c:f>'Risposte del modulo 1'!$C$237:$C$242</c:f>
              <c:numCache>
                <c:formatCode>0.0%</c:formatCode>
                <c:ptCount val="6"/>
                <c:pt idx="0">
                  <c:v>0.10256410256410256</c:v>
                </c:pt>
                <c:pt idx="1">
                  <c:v>2.564102564102564E-2</c:v>
                </c:pt>
                <c:pt idx="2">
                  <c:v>5.1282051282051282E-3</c:v>
                </c:pt>
                <c:pt idx="3">
                  <c:v>1.5384615384615385E-2</c:v>
                </c:pt>
                <c:pt idx="4">
                  <c:v>0.14871794871794872</c:v>
                </c:pt>
                <c:pt idx="5">
                  <c:v>5.128205128205128E-2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5E5-447F-A687-26028DEA61E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7.9483354006618184E-2"/>
          <c:y val="0.80384854578747733"/>
          <c:w val="0.92051673385857058"/>
          <c:h val="0.161009339639544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Ritiene che la diffusione del Coronavirus a livello nazionale abbia avuto un impatto sulla sua azienda?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43-4054-8613-0B80F4709CEB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43-4054-8613-0B80F4709C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'Risposte del modulo 1'!$U$250:$U$251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'Risposte del modulo 1'!$V$250:$V$251</c:f>
              <c:numCache>
                <c:formatCode>0.0%</c:formatCode>
                <c:ptCount val="2"/>
                <c:pt idx="0">
                  <c:v>0.26666666666666666</c:v>
                </c:pt>
                <c:pt idx="1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43-4054-8613-0B80F4709CE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Se sì, si è trattato di danni attribuibili a minor vendite in Italia o a difficoltà di reperimento di input produttivi?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'Risposte del modulo 1'!$U$253:$U$259</c:f>
              <c:strCache>
                <c:ptCount val="7"/>
                <c:pt idx="0">
                  <c:v>difficoltà di reperimento input produttivi</c:v>
                </c:pt>
                <c:pt idx="1">
                  <c:v>difficoltà nei trasporti</c:v>
                </c:pt>
                <c:pt idx="2">
                  <c:v>entrambi</c:v>
                </c:pt>
                <c:pt idx="3">
                  <c:v>gestione del personale</c:v>
                </c:pt>
                <c:pt idx="4">
                  <c:v>mancata risposta</c:v>
                </c:pt>
                <c:pt idx="5">
                  <c:v>minor vendite all'estero</c:v>
                </c:pt>
                <c:pt idx="6">
                  <c:v>nessuno</c:v>
                </c:pt>
              </c:strCache>
            </c:strRef>
          </c:cat>
          <c:val>
            <c:numRef>
              <c:f>'Risposte del modulo 1'!$V$253:$V$259</c:f>
              <c:numCache>
                <c:formatCode>0%</c:formatCode>
                <c:ptCount val="7"/>
                <c:pt idx="0" formatCode="0.0%">
                  <c:v>0.11794871794871795</c:v>
                </c:pt>
                <c:pt idx="1">
                  <c:v>5.1282051282051282E-3</c:v>
                </c:pt>
                <c:pt idx="2" formatCode="0.0%">
                  <c:v>2.564102564102564E-2</c:v>
                </c:pt>
                <c:pt idx="3" formatCode="0.0%">
                  <c:v>1.5384615384615385E-2</c:v>
                </c:pt>
                <c:pt idx="4" formatCode="0.0%">
                  <c:v>2.564102564102564E-2</c:v>
                </c:pt>
                <c:pt idx="5" formatCode="0.0%">
                  <c:v>0.12307692307692308</c:v>
                </c:pt>
                <c:pt idx="6" formatCode="0.0%">
                  <c:v>5.6410256410256411E-2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1-4BAC-A1C0-824FF81286BD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431-4BAC-A1C0-824FF81286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431-4BAC-A1C0-824FF81286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431-4BAC-A1C0-824FF81286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431-4BAC-A1C0-824FF81286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431-4BAC-A1C0-824FF81286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3431-4BAC-A1C0-824FF81286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'Risposte del modulo 1'!$U$242:$U$247</c:f>
              <c:strCache>
                <c:ptCount val="6"/>
                <c:pt idx="0">
                  <c:v>difficoltà di reperimento input produttivi</c:v>
                </c:pt>
                <c:pt idx="1">
                  <c:v>entrambi</c:v>
                </c:pt>
                <c:pt idx="2">
                  <c:v>gestione del personale</c:v>
                </c:pt>
                <c:pt idx="3">
                  <c:v>mancata risposta</c:v>
                </c:pt>
                <c:pt idx="4">
                  <c:v>minor vendite all'estero</c:v>
                </c:pt>
                <c:pt idx="5">
                  <c:v>nessuno</c:v>
                </c:pt>
              </c:strCache>
            </c:strRef>
          </c:cat>
          <c:val>
            <c:numRef>
              <c:f>'Risposte del modulo 1'!$V$242:$V$247</c:f>
              <c:numCache>
                <c:formatCode>0.0%</c:formatCode>
                <c:ptCount val="6"/>
                <c:pt idx="0">
                  <c:v>8.2051282051282051E-2</c:v>
                </c:pt>
                <c:pt idx="1">
                  <c:v>1.0256410256410256E-2</c:v>
                </c:pt>
                <c:pt idx="2">
                  <c:v>1.0256410256410256E-2</c:v>
                </c:pt>
                <c:pt idx="3">
                  <c:v>2.564102564102564E-2</c:v>
                </c:pt>
                <c:pt idx="4">
                  <c:v>0.19487179487179487</c:v>
                </c:pt>
                <c:pt idx="5">
                  <c:v>2.564102564102564E-2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431-4BAC-A1C0-824FF8128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0267038874754663E-2"/>
          <c:y val="0.78679031712573833"/>
          <c:w val="0.90379501299019682"/>
          <c:h val="0.188403463910115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Ritiene che la diffusione del Coronavirus a livello internazionale abbia avuto un impatto sulla sua azienda?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C8-4556-92B7-DFB9E4DD4E71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C8-4556-92B7-DFB9E4DD4E7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C8-4556-92B7-DFB9E4DD4E7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9,7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C8-4556-92B7-DFB9E4DD4E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'Risposte del modulo 1'!$B$234:$B$235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'Risposte del modulo 1'!$C$234:$C$235</c:f>
              <c:numCache>
                <c:formatCode>0.0%</c:formatCode>
                <c:ptCount val="2"/>
                <c:pt idx="0">
                  <c:v>0.28205128205128205</c:v>
                </c:pt>
                <c:pt idx="1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C8-4556-92B7-DFB9E4DD4E7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Se sì, si è trattato di danni attribuibili a minor vendite all'estero o a difficoltà di reperimento di input produttivi?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2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'Risposte del modulo 1'!$B$259:$B$264</c:f>
              <c:strCache>
                <c:ptCount val="6"/>
                <c:pt idx="0">
                  <c:v>difficoltà di reperimento input produttivi</c:v>
                </c:pt>
                <c:pt idx="1">
                  <c:v>entrambi</c:v>
                </c:pt>
                <c:pt idx="2">
                  <c:v>gestione del personale</c:v>
                </c:pt>
                <c:pt idx="3">
                  <c:v>mancata risposta</c:v>
                </c:pt>
                <c:pt idx="4">
                  <c:v>minor vendite all'estero</c:v>
                </c:pt>
                <c:pt idx="5">
                  <c:v>nessuno</c:v>
                </c:pt>
              </c:strCache>
            </c:strRef>
          </c:cat>
          <c:val>
            <c:numRef>
              <c:f>'Risposte del modulo 1'!$C$259:$C$264</c:f>
              <c:numCache>
                <c:formatCode>0.0%</c:formatCode>
                <c:ptCount val="6"/>
                <c:pt idx="0">
                  <c:v>5.128205128205128E-2</c:v>
                </c:pt>
                <c:pt idx="1">
                  <c:v>2.0512820512820513E-2</c:v>
                </c:pt>
                <c:pt idx="2">
                  <c:v>0</c:v>
                </c:pt>
                <c:pt idx="3">
                  <c:v>1.5384615384615385E-2</c:v>
                </c:pt>
                <c:pt idx="4">
                  <c:v>0.14871794871794872</c:v>
                </c:pt>
                <c:pt idx="5">
                  <c:v>7.179487179487179E-2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C-48A8-B50D-CF74F57BDE0D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'Risposte del modulo 1'!$B$248:$B$253</c:f>
              <c:strCache>
                <c:ptCount val="6"/>
                <c:pt idx="0">
                  <c:v>difficoltà di reperimento input produttivi</c:v>
                </c:pt>
                <c:pt idx="1">
                  <c:v>entrambi</c:v>
                </c:pt>
                <c:pt idx="2">
                  <c:v>gestione del personale</c:v>
                </c:pt>
                <c:pt idx="3">
                  <c:v>mancata risposta</c:v>
                </c:pt>
                <c:pt idx="4">
                  <c:v>minor vendite all'estero</c:v>
                </c:pt>
                <c:pt idx="5">
                  <c:v>nessuno</c:v>
                </c:pt>
              </c:strCache>
            </c:strRef>
          </c:cat>
          <c:val>
            <c:numRef>
              <c:f>'Risposte del modulo 1'!$C$248:$C$253</c:f>
              <c:numCache>
                <c:formatCode>0.0%</c:formatCode>
                <c:ptCount val="6"/>
                <c:pt idx="0">
                  <c:v>0.1076923076923077</c:v>
                </c:pt>
                <c:pt idx="1">
                  <c:v>2.0512820512820513E-2</c:v>
                </c:pt>
                <c:pt idx="2">
                  <c:v>0</c:v>
                </c:pt>
                <c:pt idx="3">
                  <c:v>2.0512820512820513E-2</c:v>
                </c:pt>
                <c:pt idx="4">
                  <c:v>0.11282051282051282</c:v>
                </c:pt>
                <c:pt idx="5">
                  <c:v>8.2051282051282051E-2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BC-48A8-B50D-CF74F57BDE0D}"/>
            </c:ext>
          </c:extLst>
        </c:ser>
        <c:ser>
          <c:idx val="0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BC-48A8-B50D-CF74F57BDE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BC-48A8-B50D-CF74F57BDE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BC-48A8-B50D-CF74F57BDE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BC-48A8-B50D-CF74F57BDE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BC-48A8-B50D-CF74F57BDE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BC-48A8-B50D-CF74F57BDE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'Risposte del modulo 1'!$B$237:$B$242</c:f>
              <c:strCache>
                <c:ptCount val="6"/>
                <c:pt idx="0">
                  <c:v>difficoltà di reperimento input produttivi</c:v>
                </c:pt>
                <c:pt idx="1">
                  <c:v>entrambi</c:v>
                </c:pt>
                <c:pt idx="2">
                  <c:v>gestione del personale</c:v>
                </c:pt>
                <c:pt idx="3">
                  <c:v>mancata risposta</c:v>
                </c:pt>
                <c:pt idx="4">
                  <c:v>minor vendite all'estero</c:v>
                </c:pt>
                <c:pt idx="5">
                  <c:v>nessuno</c:v>
                </c:pt>
              </c:strCache>
            </c:strRef>
          </c:cat>
          <c:val>
            <c:numRef>
              <c:f>'Risposte del modulo 1'!$C$237:$C$242</c:f>
              <c:numCache>
                <c:formatCode>0.0%</c:formatCode>
                <c:ptCount val="6"/>
                <c:pt idx="0">
                  <c:v>0.10256410256410256</c:v>
                </c:pt>
                <c:pt idx="1">
                  <c:v>2.564102564102564E-2</c:v>
                </c:pt>
                <c:pt idx="2">
                  <c:v>5.1282051282051282E-3</c:v>
                </c:pt>
                <c:pt idx="3">
                  <c:v>1.5384615384615385E-2</c:v>
                </c:pt>
                <c:pt idx="4">
                  <c:v>0.14871794871794872</c:v>
                </c:pt>
                <c:pt idx="5">
                  <c:v>5.128205128205128E-2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4BC-48A8-B50D-CF74F57BDE0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7.2309353924089922E-2"/>
          <c:y val="0.72962210143782791"/>
          <c:w val="0.91669072402704677"/>
          <c:h val="0.20552846082618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Ritiene che la diffusione del Coronavirus a livello nazionale abbia avuto un impatto sulla sua azienda?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51-4760-9D9B-5A858FA3F9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51-4760-9D9B-5A858FA3F9E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22,6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51-4760-9D9B-5A858FA3F9E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8,2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351-4760-9D9B-5A858FA3F9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'Risposte del modulo 1'!$U$250:$U$251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'Risposte del modulo 1'!$V$250:$V$251</c:f>
              <c:numCache>
                <c:formatCode>0.0%</c:formatCode>
                <c:ptCount val="2"/>
                <c:pt idx="0">
                  <c:v>0.26666666666666666</c:v>
                </c:pt>
                <c:pt idx="1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51-4760-9D9B-5A858FA3F9E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chemeClr val="tx2"/>
                </a:solidFill>
              </a:rPr>
              <a:t>Si è trattato di danni attribuibili a minor vendite all'estero o a difficoltà di reperimento di input produttivi?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A6-4EE8-826C-1261BEA101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A6-4EE8-826C-1261BEA101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A6-4EE8-826C-1261BEA101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A6-4EE8-826C-1261BEA101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A6-4EE8-826C-1261BEA101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A6-4EE8-826C-1261BEA10126}"/>
              </c:ext>
            </c:extLst>
          </c:dPt>
          <c:dLbls>
            <c:dLbl>
              <c:idx val="3"/>
              <c:layout>
                <c:manualLayout>
                  <c:x val="-6.1741199161196705E-2"/>
                  <c:y val="-5.9229146770845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A6-4EE8-826C-1261BEA10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'Risposte del modulo 1'!$I$198:$I$203</c:f>
              <c:strCache>
                <c:ptCount val="6"/>
                <c:pt idx="0">
                  <c:v>difficoltà di reperimento input produttivi</c:v>
                </c:pt>
                <c:pt idx="1">
                  <c:v>entrambi</c:v>
                </c:pt>
                <c:pt idx="2">
                  <c:v>gestione del personale</c:v>
                </c:pt>
                <c:pt idx="3">
                  <c:v>mancata risposta</c:v>
                </c:pt>
                <c:pt idx="4">
                  <c:v>minor vendite all'estero</c:v>
                </c:pt>
                <c:pt idx="5">
                  <c:v>nessuno</c:v>
                </c:pt>
              </c:strCache>
            </c:strRef>
          </c:cat>
          <c:val>
            <c:numRef>
              <c:f>'Risposte del modulo 1'!$J$198:$J$203</c:f>
              <c:numCache>
                <c:formatCode>0.0%</c:formatCode>
                <c:ptCount val="6"/>
                <c:pt idx="0">
                  <c:v>0.26153846153846155</c:v>
                </c:pt>
                <c:pt idx="1">
                  <c:v>6.6666666666666666E-2</c:v>
                </c:pt>
                <c:pt idx="2">
                  <c:v>5.1282051282051282E-3</c:v>
                </c:pt>
                <c:pt idx="3">
                  <c:v>5.128205128205128E-2</c:v>
                </c:pt>
                <c:pt idx="4">
                  <c:v>0.41025641025641024</c:v>
                </c:pt>
                <c:pt idx="5">
                  <c:v>0.20512820512820512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A6-4EE8-826C-1261BEA1012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388013998250229E-2"/>
          <c:y val="0.73982793817439496"/>
          <c:w val="0.90844597550306216"/>
          <c:h val="0.232394284047827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Se sì, si è trattato di danni attribuibili a minor vendite in Italia o a difficoltà di reperimento di input produttivi?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2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'Risposte del modulo 1'!$U$264:$U$269</c:f>
              <c:strCache>
                <c:ptCount val="6"/>
                <c:pt idx="0">
                  <c:v>difficoltà di reperimento input produttivi</c:v>
                </c:pt>
                <c:pt idx="1">
                  <c:v>entrambi</c:v>
                </c:pt>
                <c:pt idx="2">
                  <c:v>gestione del personale</c:v>
                </c:pt>
                <c:pt idx="3">
                  <c:v>mancata risposta</c:v>
                </c:pt>
                <c:pt idx="4">
                  <c:v>minor vendite all'estero</c:v>
                </c:pt>
                <c:pt idx="5">
                  <c:v>nessuno</c:v>
                </c:pt>
              </c:strCache>
            </c:strRef>
          </c:cat>
          <c:val>
            <c:numRef>
              <c:f>'Risposte del modulo 1'!$V$264:$V$269</c:f>
              <c:numCache>
                <c:formatCode>0.0%</c:formatCode>
                <c:ptCount val="6"/>
                <c:pt idx="0">
                  <c:v>3.5897435897435895E-2</c:v>
                </c:pt>
                <c:pt idx="1">
                  <c:v>1.5384615384615385E-2</c:v>
                </c:pt>
                <c:pt idx="2">
                  <c:v>5.1282051282051282E-3</c:v>
                </c:pt>
                <c:pt idx="3">
                  <c:v>1.5384615384615385E-2</c:v>
                </c:pt>
                <c:pt idx="4">
                  <c:v>0.18974358974358974</c:v>
                </c:pt>
                <c:pt idx="5">
                  <c:v>4.6153846153846156E-2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3-4F3A-AB62-7546C4BC387C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'Risposte del modulo 1'!$U$253:$U$259</c:f>
              <c:strCache>
                <c:ptCount val="7"/>
                <c:pt idx="0">
                  <c:v>difficoltà di reperimento input produttivi</c:v>
                </c:pt>
                <c:pt idx="1">
                  <c:v>difficoltà nei trasporti</c:v>
                </c:pt>
                <c:pt idx="2">
                  <c:v>entrambi</c:v>
                </c:pt>
                <c:pt idx="3">
                  <c:v>gestione del personale</c:v>
                </c:pt>
                <c:pt idx="4">
                  <c:v>mancata risposta</c:v>
                </c:pt>
                <c:pt idx="5">
                  <c:v>minor vendite all'estero</c:v>
                </c:pt>
                <c:pt idx="6">
                  <c:v>nessuno</c:v>
                </c:pt>
              </c:strCache>
            </c:strRef>
          </c:cat>
          <c:val>
            <c:numRef>
              <c:f>'Risposte del modulo 1'!$V$253:$V$259</c:f>
              <c:numCache>
                <c:formatCode>0%</c:formatCode>
                <c:ptCount val="7"/>
                <c:pt idx="0" formatCode="0.0%">
                  <c:v>0.11794871794871795</c:v>
                </c:pt>
                <c:pt idx="1">
                  <c:v>5.1282051282051282E-3</c:v>
                </c:pt>
                <c:pt idx="2" formatCode="0.0%">
                  <c:v>2.564102564102564E-2</c:v>
                </c:pt>
                <c:pt idx="3" formatCode="0.0%">
                  <c:v>1.5384615384615385E-2</c:v>
                </c:pt>
                <c:pt idx="4" formatCode="0.0%">
                  <c:v>2.564102564102564E-2</c:v>
                </c:pt>
                <c:pt idx="5" formatCode="0.0%">
                  <c:v>0.12307692307692308</c:v>
                </c:pt>
                <c:pt idx="6" formatCode="0.0%">
                  <c:v>5.6410256410256411E-2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3-4F3A-AB62-7546C4BC387C}"/>
            </c:ext>
          </c:extLst>
        </c:ser>
        <c:ser>
          <c:idx val="0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73-4F3A-AB62-7546C4BC38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73-4F3A-AB62-7546C4BC38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73-4F3A-AB62-7546C4BC38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A73-4F3A-AB62-7546C4BC387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A73-4F3A-AB62-7546C4BC387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A73-4F3A-AB62-7546C4BC38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'Risposte del modulo 1'!$U$242:$U$247</c:f>
              <c:strCache>
                <c:ptCount val="6"/>
                <c:pt idx="0">
                  <c:v>difficoltà di reperimento input produttivi</c:v>
                </c:pt>
                <c:pt idx="1">
                  <c:v>entrambi</c:v>
                </c:pt>
                <c:pt idx="2">
                  <c:v>gestione del personale</c:v>
                </c:pt>
                <c:pt idx="3">
                  <c:v>mancata risposta</c:v>
                </c:pt>
                <c:pt idx="4">
                  <c:v>minor vendite all'estero</c:v>
                </c:pt>
                <c:pt idx="5">
                  <c:v>nessuno</c:v>
                </c:pt>
              </c:strCache>
            </c:strRef>
          </c:cat>
          <c:val>
            <c:numRef>
              <c:f>'Risposte del modulo 1'!$V$242:$V$247</c:f>
              <c:numCache>
                <c:formatCode>0.0%</c:formatCode>
                <c:ptCount val="6"/>
                <c:pt idx="0">
                  <c:v>8.2051282051282051E-2</c:v>
                </c:pt>
                <c:pt idx="1">
                  <c:v>1.0256410256410256E-2</c:v>
                </c:pt>
                <c:pt idx="2">
                  <c:v>1.0256410256410256E-2</c:v>
                </c:pt>
                <c:pt idx="3">
                  <c:v>2.564102564102564E-2</c:v>
                </c:pt>
                <c:pt idx="4">
                  <c:v>0.19487179487179487</c:v>
                </c:pt>
                <c:pt idx="5">
                  <c:v>2.564102564102564E-2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A73-4F3A-AB62-7546C4BC3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0267038874754663E-2"/>
          <c:y val="0.78679031712573833"/>
          <c:w val="0.90379501299019682"/>
          <c:h val="0.188403463910115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chemeClr val="tx2"/>
                </a:solidFill>
              </a:rPr>
              <a:t>Si è reso necessario il ricorso alla cassa integrazione all'estero? </a:t>
            </a:r>
          </a:p>
        </c:rich>
      </c:tx>
      <c:layout>
        <c:manualLayout>
          <c:xMode val="edge"/>
          <c:yMode val="edge"/>
          <c:x val="0.1160000000000000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8A-43C2-AAC5-848457F25E28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8A-43C2-AAC5-848457F25E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'Risposte del modulo 1'!$M$198:$M$199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'Risposte del modulo 1'!$N$198:$N$199</c:f>
              <c:numCache>
                <c:formatCode>0.0%</c:formatCode>
                <c:ptCount val="2"/>
                <c:pt idx="0">
                  <c:v>2.0512820512820513E-2</c:v>
                </c:pt>
                <c:pt idx="1">
                  <c:v>0.97948717948717945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8A-43C2-AAC5-848457F25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chemeClr val="tx2"/>
                </a:solidFill>
              </a:rPr>
              <a:t>Si sono registrati danni per la mancata partecipazione/cancellazione a fiere o a aventi di promozione all'estero?</a:t>
            </a:r>
          </a:p>
        </c:rich>
      </c:tx>
      <c:layout>
        <c:manualLayout>
          <c:xMode val="edge"/>
          <c:yMode val="edge"/>
          <c:x val="0.12852610633517611"/>
          <c:y val="2.18590145198934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53-4D62-B610-63B7319ADCAE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53-4D62-B610-63B7319ADC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'Risposte del modulo 1'!$O$198:$O$199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'Risposte del modulo 1'!$P$198:$P$199</c:f>
              <c:numCache>
                <c:formatCode>0.0%</c:formatCode>
                <c:ptCount val="2"/>
                <c:pt idx="0">
                  <c:v>0.35384615384615387</c:v>
                </c:pt>
                <c:pt idx="1">
                  <c:v>0.64615384615384619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53-4D62-B610-63B7319AD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Ritiene che la diffusione del Coronavirus a livello nazionale abbia avuto un impatto sulla sua azienda?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B3-4C49-9DFD-52F6A9A273C9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B3-4C49-9DFD-52F6A9A273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'Risposte del modulo 1'!$U$198:$U$199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'Risposte del modulo 1'!$V$198:$V$199</c:f>
              <c:numCache>
                <c:formatCode>0.0%</c:formatCode>
                <c:ptCount val="2"/>
                <c:pt idx="0">
                  <c:v>0.77948717948717949</c:v>
                </c:pt>
                <c:pt idx="1">
                  <c:v>0.22051282051282051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B3-4C49-9DFD-52F6A9A273C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Se sì, si è trattato di danni attribuibili a minor vendite in Italia o a difficoltà di reperimento di input produttivi?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27-4036-BDDE-EFC55B21F5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27-4036-BDDE-EFC55B21F5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27-4036-BDDE-EFC55B21F5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27-4036-BDDE-EFC55B21F5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127-4036-BDDE-EFC55B21F5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127-4036-BDDE-EFC55B21F51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127-4036-BDDE-EFC55B21F5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'Risposte del modulo 1'!$W$202:$W$208</c:f>
              <c:strCache>
                <c:ptCount val="7"/>
                <c:pt idx="0">
                  <c:v>difficoltà di reperimento input produttivi</c:v>
                </c:pt>
                <c:pt idx="1">
                  <c:v>difficoltà nei trasporti</c:v>
                </c:pt>
                <c:pt idx="2">
                  <c:v>entrambi</c:v>
                </c:pt>
                <c:pt idx="3">
                  <c:v>gestione del personale</c:v>
                </c:pt>
                <c:pt idx="4">
                  <c:v>mancata risposta</c:v>
                </c:pt>
                <c:pt idx="5">
                  <c:v>minor vendite in Italia</c:v>
                </c:pt>
                <c:pt idx="6">
                  <c:v>nessuno</c:v>
                </c:pt>
              </c:strCache>
            </c:strRef>
          </c:cat>
          <c:val>
            <c:numRef>
              <c:f>'Risposte del modulo 1'!$X$202:$X$208</c:f>
              <c:numCache>
                <c:formatCode>0.0%</c:formatCode>
                <c:ptCount val="7"/>
                <c:pt idx="0">
                  <c:v>0.25128205128205128</c:v>
                </c:pt>
                <c:pt idx="1">
                  <c:v>5.1282051282051282E-3</c:v>
                </c:pt>
                <c:pt idx="2">
                  <c:v>5.128205128205128E-2</c:v>
                </c:pt>
                <c:pt idx="3">
                  <c:v>3.0769230769230771E-2</c:v>
                </c:pt>
                <c:pt idx="4">
                  <c:v>4.1025641025641026E-2</c:v>
                </c:pt>
                <c:pt idx="5">
                  <c:v>0.50769230769230766</c:v>
                </c:pt>
                <c:pt idx="6">
                  <c:v>0.12820512820512819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127-4036-BDDE-EFC55B21F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234908136482934E-2"/>
          <c:y val="0.63358012540099151"/>
          <c:w val="0.93641907261592305"/>
          <c:h val="0.338642096821230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Si è reso necessario procedere con l'attivazione di misure straordinarie quali</a:t>
            </a:r>
            <a:r>
              <a:rPr lang="it-IT" b="1" baseline="0" dirty="0">
                <a:solidFill>
                  <a:schemeClr val="accent1">
                    <a:lumMod val="75000"/>
                  </a:schemeClr>
                </a:solidFill>
              </a:rPr>
              <a:t> smart </a:t>
            </a:r>
            <a:r>
              <a:rPr lang="it-IT" b="1" baseline="0" dirty="0" err="1">
                <a:solidFill>
                  <a:schemeClr val="accent1">
                    <a:lumMod val="75000"/>
                  </a:schemeClr>
                </a:solidFill>
              </a:rPr>
              <a:t>working</a:t>
            </a:r>
            <a:r>
              <a:rPr lang="it-IT" b="1" baseline="0" dirty="0">
                <a:solidFill>
                  <a:schemeClr val="accent1">
                    <a:lumMod val="75000"/>
                  </a:schemeClr>
                </a:solidFill>
              </a:rPr>
              <a:t> o uso di ferie e permessi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6B-4F93-A4BF-512655D96986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6B-4F93-A4BF-512655D969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'Risposte del modulo 1'!$Y$202:$Y$203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'Risposte del modulo 1'!$Z$202:$Z$203</c:f>
              <c:numCache>
                <c:formatCode>0.0%</c:formatCode>
                <c:ptCount val="2"/>
                <c:pt idx="0">
                  <c:v>0.37435897435897436</c:v>
                </c:pt>
                <c:pt idx="1">
                  <c:v>0.62564102564102564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6B-4F93-A4BF-512655D9698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Si sono registrati danni per la mancata partecipazione/cancellazione a fiere o a aventi di promozione in Italia?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C7-406C-BF7C-5C413740B13E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C7-406C-BF7C-5C413740B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'Risposte del modulo 1'!$AE$199:$AE$200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'Risposte del modulo 1'!$AF$199:$AF$200</c:f>
              <c:numCache>
                <c:formatCode>0.0%</c:formatCode>
                <c:ptCount val="2"/>
                <c:pt idx="0">
                  <c:v>0.72820512820512817</c:v>
                </c:pt>
                <c:pt idx="1">
                  <c:v>0.27179487179487177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C7-406C-BF7C-5C413740B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Ritiene che la diffusione del Coronavirus a livello internazionale abbia avuto un impatto sulla sua azienda?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14-458D-955B-9C3D59831C5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14-458D-955B-9C3D59831C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'Risposte del modulo 1'!$B$234:$B$235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'Risposte del modulo 1'!$C$234:$C$235</c:f>
              <c:numCache>
                <c:formatCode>0.0%</c:formatCode>
                <c:ptCount val="2"/>
                <c:pt idx="0">
                  <c:v>0.28205128205128205</c:v>
                </c:pt>
                <c:pt idx="1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14-458D-955B-9C3D59831C5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00FD2-5AC9-4BB9-AD8B-9C22AB943D60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B746F-7112-44AE-9031-4AAC937006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558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46F-7112-44AE-9031-4AAC9370063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39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78B88B-9D91-4BE9-8CD7-EC7845054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8CE5FB5-855F-400A-8461-6C55D77AC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8DBD4F-D0B0-41A9-B407-800EFC17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81F-CBF3-43C4-902E-70F28F8AA6A8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AA14AA-384C-4248-886D-CFA3334C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F043BD-1165-43EF-8420-7F0F51DA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AAD-CF67-4AA3-AAF1-1994707A48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58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D85ABF-610F-4755-A100-E2F22DC4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7F51650-79F6-43DB-B460-0EDDE3197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7A53FF-599B-4659-B9DF-17F6CAC9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81F-CBF3-43C4-902E-70F28F8AA6A8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CEC6B7-81B5-4F64-BC26-147BC009F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2FF488-D4F8-4D15-8BD9-DDBDA521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AAD-CF67-4AA3-AAF1-1994707A48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81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321810A-BB27-4607-A177-FD6626744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7962F1-068B-47EC-9F11-2B7C44B0A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DE1FAF-735C-4AA7-B0C3-F9163071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81F-CBF3-43C4-902E-70F28F8AA6A8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71E4AB-DEC1-4980-9367-AD7AB531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B5D8D4-3D11-4D4A-A6FF-BEE6940A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AAD-CF67-4AA3-AAF1-1994707A48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62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E30EB1-69A4-4131-A3B2-658E2168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CAFA71-7C49-4858-83A3-A35A25BC5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594632-B1D7-40A4-BFD1-FF5CEF8AA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81F-CBF3-43C4-902E-70F28F8AA6A8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2CD0BD-577E-4C6A-B147-5D3245DA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B9B15D-B20E-4276-847F-074E54FD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AAD-CF67-4AA3-AAF1-1994707A48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28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E1E05-1A77-40E0-8B27-BC2C8214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84C5D4-A68E-4BEB-BE87-3C8F27D3F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DDDDE6-EE70-45A7-A8A8-B8F25651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81F-CBF3-43C4-902E-70F28F8AA6A8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232B23-8E9D-4E18-938E-696BD565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6D670B-A7DE-4A3F-AC50-33DDDE03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AAD-CF67-4AA3-AAF1-1994707A48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26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0E2B4D-884E-430F-84DA-8D63AA4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E54A0C-2348-4F1F-A103-B72AF340C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B1C15F-D495-41B2-920C-E0B91F2F8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AB109C-7FE0-4C23-BCBE-0B2C1D2F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81F-CBF3-43C4-902E-70F28F8AA6A8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4CDF62-D97D-4A1B-8EE0-31F4C603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7C20F1-8C67-4CAE-81AF-4C410EB6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AAD-CF67-4AA3-AAF1-1994707A48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65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29295-9BB1-4A56-A0D4-7F33AE5D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A00C48-55AA-4B65-BC5A-9DDDC0E38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EEC521F-4B28-4D62-B927-3FF3DCC19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0CED17B-109C-4223-9FAB-305415668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068004C-4015-44BF-9C6B-8B2A68F6E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03D5408-DB1F-4A18-A55C-E9954C81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81F-CBF3-43C4-902E-70F28F8AA6A8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180E18C-8BFD-42BB-ACD5-52EA9698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909DFDA-13B9-4CA8-A4EF-B53ED27C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AAD-CF67-4AA3-AAF1-1994707A48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96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221B9F-C7B0-43AF-8575-9A416969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F151E5F-BFFA-40C3-8552-B844937F0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81F-CBF3-43C4-902E-70F28F8AA6A8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72C739F-10C1-47DA-BCDF-675F57AC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1F030C6-90E5-4765-BD2F-86617105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AAD-CF67-4AA3-AAF1-1994707A48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36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827D3EE-776F-4389-ACAD-6B182D05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81F-CBF3-43C4-902E-70F28F8AA6A8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336017-3D83-451B-8D6E-DE5F341C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86C1E5-FC9E-4AC6-96EC-055C85E0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AAD-CF67-4AA3-AAF1-1994707A48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35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046B7E-698D-4427-B96F-1702F742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472FB2-5BD4-45C2-A440-0E66A0FCB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34AAAC4-3CA0-40B0-9018-11F502453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5BF66B-2BF1-40EC-B416-9CD3B62BC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81F-CBF3-43C4-902E-70F28F8AA6A8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F92598-A08B-4919-9A66-7A4BF8EA9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24D771-49F5-4521-A503-AAD3641A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AAD-CF67-4AA3-AAF1-1994707A48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4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021FA7-3A79-4928-86E5-5353CCDE1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1596171-A74A-4BE1-A3C6-464E39E91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414D4C-FDEA-4374-A8FC-80F9EF6AF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9C2203-75CA-4EF5-B5CA-3811C4D6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81F-CBF3-43C4-902E-70F28F8AA6A8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6913FB-0711-478F-B5C2-22C867F7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87669B-267D-4C1A-8174-D9113792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AAD-CF67-4AA3-AAF1-1994707A48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82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D6042B8-1A85-466B-979F-E4E6ED6C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B706C3-647C-4C7F-8198-FB011CE76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6C663A-128A-473A-A252-B944F3C98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8B81F-CBF3-43C4-902E-70F28F8AA6A8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BEC72B-C5CE-4195-80A1-D99D89882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0081EA-C4D6-4C3E-A007-0E066D604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39AAD-CF67-4AA3-AAF1-1994707A48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00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3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chart" Target="../charts/chart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screenshot, computer, disegnando&#10;&#10;Descrizione generata automaticamente">
            <a:extLst>
              <a:ext uri="{FF2B5EF4-FFF2-40B4-BE49-F238E27FC236}">
                <a16:creationId xmlns:a16="http://schemas.microsoft.com/office/drawing/2014/main" id="{E370521B-542C-4021-84F5-5B1F3E7C0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89"/>
            <a:ext cx="12192000" cy="5836024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2D4EE457-C819-494B-8C9E-2BC7A9FEA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9647" y="2770094"/>
            <a:ext cx="4800600" cy="2487706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sz="2000" dirty="0"/>
              <a:t>Rimini, 10 marzo 2020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7075AB4-8E0A-42B2-9399-8ACCA76F53AE}"/>
              </a:ext>
            </a:extLst>
          </p:cNvPr>
          <p:cNvSpPr/>
          <p:nvPr/>
        </p:nvSpPr>
        <p:spPr>
          <a:xfrm>
            <a:off x="3133166" y="2505075"/>
            <a:ext cx="5795682" cy="2894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Risultati Indagine </a:t>
            </a:r>
            <a:br>
              <a:rPr lang="it-IT" sz="4000" dirty="0"/>
            </a:br>
            <a:r>
              <a:rPr lang="it-IT" sz="4000" dirty="0"/>
              <a:t>sugli effetti del COVID-19 </a:t>
            </a:r>
            <a:br>
              <a:rPr lang="it-IT" sz="4000" dirty="0"/>
            </a:br>
            <a:r>
              <a:rPr lang="it-IT" sz="4000" dirty="0"/>
              <a:t>per le imprese della Romagna</a:t>
            </a:r>
          </a:p>
        </p:txBody>
      </p:sp>
    </p:spTree>
    <p:extLst>
      <p:ext uri="{BB962C8B-B14F-4D97-AF65-F5344CB8AC3E}">
        <p14:creationId xmlns:p14="http://schemas.microsoft.com/office/powerpoint/2010/main" val="207950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FFE97-BE9B-42C1-BAC2-CD83043D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Effetti della diffusione del Covid-19 a livello nazionale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E01BFEA-12C0-459E-BE24-583E2BBED303}"/>
              </a:ext>
            </a:extLst>
          </p:cNvPr>
          <p:cNvSpPr/>
          <p:nvPr/>
        </p:nvSpPr>
        <p:spPr>
          <a:xfrm>
            <a:off x="711200" y="1284817"/>
            <a:ext cx="10945091" cy="470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r>
              <a:rPr lang="it-IT" sz="16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Missioni in Italia</a:t>
            </a: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r>
              <a:rPr lang="it-IT" sz="16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Il 72,8% dei rispondenti ha registrato un danno per la mancata partecipazione/cancellazione a fiere o a eventi di promozione in Italia. Tutto ciò si è tradotto in danno economico pari a 13 eventi in media annullati e a una diminuzione degli ordini stimati pari al 12%.  </a:t>
            </a: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17BA2B-285E-4B9F-BBA0-3A0F44F87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3" y="5674963"/>
            <a:ext cx="1560945" cy="81791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3FF4FBC-4530-46EF-8D94-FA8C90A5A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535" y="365125"/>
            <a:ext cx="1048603" cy="542591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25C3F3E-21DF-4726-97AE-647079E3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BDA-6E50-49BC-9255-A565DB338A2C}" type="slidenum">
              <a:rPr lang="it-IT" smtClean="0"/>
              <a:t>10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CEA658E1-E77C-40F1-9696-2419C7A52B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988088"/>
              </p:ext>
            </p:extLst>
          </p:nvPr>
        </p:nvGraphicFramePr>
        <p:xfrm>
          <a:off x="2148067" y="2935080"/>
          <a:ext cx="6665259" cy="360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292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434F60-107A-40BD-85FF-A2D1CD5D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4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Forlì-Cesena: </a:t>
            </a:r>
            <a:r>
              <a:rPr lang="it-IT" sz="2400" b="1" dirty="0">
                <a:solidFill>
                  <a:schemeClr val="tx2"/>
                </a:solidFill>
              </a:rPr>
              <a:t>effetti della diffusione del Covid-19 </a:t>
            </a:r>
            <a:r>
              <a:rPr lang="it-IT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it-IT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it-IT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it-IT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05FECE-DB29-4089-A59A-76F681673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035"/>
            <a:ext cx="10174357" cy="44574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457200" algn="l"/>
              </a:tabLst>
            </a:pPr>
            <a:endParaRPr lang="it-IT" sz="1600" b="1" dirty="0">
              <a:solidFill>
                <a:srgbClr val="1F497D"/>
              </a:solidFill>
              <a:latin typeface="Aparajita" panose="02020603050405020304" pitchFamily="18" charset="0"/>
              <a:ea typeface="Times New Roman" panose="02020603050405020304" pitchFamily="18" charset="0"/>
              <a:cs typeface="Aparajita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3060065" algn="ctr"/>
                <a:tab pos="6120130" algn="r"/>
              </a:tabLst>
            </a:pPr>
            <a:endParaRPr lang="it-IT" sz="1100" dirty="0">
              <a:solidFill>
                <a:srgbClr val="1F497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29EDBDD-CE0B-4CA1-A0E2-C728813AB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508" y="255380"/>
            <a:ext cx="1049665" cy="542224"/>
          </a:xfrm>
          <a:prstGeom prst="rect">
            <a:avLst/>
          </a:prstGeom>
        </p:spPr>
      </p:pic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5A90E6B0-6A62-4D6E-86B9-E6468E91D4A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40" y="5411536"/>
            <a:ext cx="1560559" cy="925058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244E7B-EB4C-4501-BE1B-C0A85F37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BDA-6E50-49BC-9255-A565DB338A2C}" type="slidenum">
              <a:rPr lang="it-IT" smtClean="0"/>
              <a:t>11</a:t>
            </a:fld>
            <a:endParaRPr lang="it-IT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DC912832-CF4A-4B11-B361-82953E161F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311034"/>
              </p:ext>
            </p:extLst>
          </p:nvPr>
        </p:nvGraphicFramePr>
        <p:xfrm>
          <a:off x="496957" y="1184187"/>
          <a:ext cx="4733949" cy="2513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CD770943-1DE1-4234-BE00-8F242C90C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656971"/>
              </p:ext>
            </p:extLst>
          </p:nvPr>
        </p:nvGraphicFramePr>
        <p:xfrm>
          <a:off x="5053993" y="989452"/>
          <a:ext cx="5958564" cy="279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5AD41809-D8D0-4693-A4A6-DCBE860DA5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199813"/>
              </p:ext>
            </p:extLst>
          </p:nvPr>
        </p:nvGraphicFramePr>
        <p:xfrm>
          <a:off x="571499" y="3789016"/>
          <a:ext cx="4633329" cy="2593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ACEBACCE-8B15-4A43-BB20-57BE00B59B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753737"/>
              </p:ext>
            </p:extLst>
          </p:nvPr>
        </p:nvGraphicFramePr>
        <p:xfrm>
          <a:off x="5262325" y="3789016"/>
          <a:ext cx="5230183" cy="276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293467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434F60-107A-40BD-85FF-A2D1CD5D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Ravenna: effetti della diffusione </a:t>
            </a:r>
            <a:r>
              <a:rPr lang="it-IT" sz="2400" b="1">
                <a:solidFill>
                  <a:schemeClr val="tx2"/>
                </a:solidFill>
              </a:rPr>
              <a:t>del Covid-19 </a:t>
            </a:r>
            <a:r>
              <a:rPr lang="it-IT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it-IT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05FECE-DB29-4089-A59A-76F681673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035"/>
            <a:ext cx="10174357" cy="44574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457200" algn="l"/>
              </a:tabLst>
            </a:pPr>
            <a:endParaRPr lang="it-IT" sz="1600" b="1" dirty="0">
              <a:solidFill>
                <a:srgbClr val="1F497D"/>
              </a:solidFill>
              <a:latin typeface="Aparajita" panose="02020603050405020304" pitchFamily="18" charset="0"/>
              <a:ea typeface="Times New Roman" panose="02020603050405020304" pitchFamily="18" charset="0"/>
              <a:cs typeface="Aparajita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3060065" algn="ctr"/>
                <a:tab pos="6120130" algn="r"/>
              </a:tabLst>
            </a:pPr>
            <a:endParaRPr lang="it-IT" sz="1100" dirty="0">
              <a:solidFill>
                <a:srgbClr val="1F497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29EDBDD-CE0B-4CA1-A0E2-C728813AB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508" y="255380"/>
            <a:ext cx="1049665" cy="542224"/>
          </a:xfrm>
          <a:prstGeom prst="rect">
            <a:avLst/>
          </a:prstGeom>
        </p:spPr>
      </p:pic>
      <p:pic>
        <p:nvPicPr>
          <p:cNvPr id="5" name="Immagine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566A0F0F-F7A0-414D-B27E-12D2815BD4B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376" y="5353050"/>
            <a:ext cx="1733423" cy="1058844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B41A05-A347-4AF3-80C3-ED5F0B38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BDA-6E50-49BC-9255-A565DB338A2C}" type="slidenum">
              <a:rPr lang="it-IT" smtClean="0"/>
              <a:t>12</a:t>
            </a:fld>
            <a:endParaRPr lang="it-IT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14193D-BD52-4D96-8AB0-CE9244C92D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985344"/>
              </p:ext>
            </p:extLst>
          </p:nvPr>
        </p:nvGraphicFramePr>
        <p:xfrm>
          <a:off x="469430" y="1051246"/>
          <a:ext cx="4996984" cy="2782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B51C6E4D-26DB-4072-AE9D-0D0735B94A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538429"/>
              </p:ext>
            </p:extLst>
          </p:nvPr>
        </p:nvGraphicFramePr>
        <p:xfrm>
          <a:off x="5568471" y="996758"/>
          <a:ext cx="5074024" cy="289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C603BBE5-610D-4F1D-9266-0F5FFB7E5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797539"/>
              </p:ext>
            </p:extLst>
          </p:nvPr>
        </p:nvGraphicFramePr>
        <p:xfrm>
          <a:off x="535869" y="3887876"/>
          <a:ext cx="4662233" cy="2782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DE7BBB22-28D9-4CA5-82FF-8774F81182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913494"/>
              </p:ext>
            </p:extLst>
          </p:nvPr>
        </p:nvGraphicFramePr>
        <p:xfrm>
          <a:off x="5719483" y="3833387"/>
          <a:ext cx="4771999" cy="306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6101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434F60-107A-40BD-85FF-A2D1CD5D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4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Rimini: </a:t>
            </a:r>
            <a:r>
              <a:rPr lang="it-IT" sz="2400" b="1" dirty="0">
                <a:solidFill>
                  <a:schemeClr val="tx2"/>
                </a:solidFill>
              </a:rPr>
              <a:t>effetti della diffusione del Covid-19 </a:t>
            </a:r>
            <a:r>
              <a:rPr lang="it-IT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it-IT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05FECE-DB29-4089-A59A-76F681673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035"/>
            <a:ext cx="10174357" cy="44574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3060065" algn="ctr"/>
                <a:tab pos="6120130" algn="r"/>
              </a:tabLst>
            </a:pPr>
            <a:endParaRPr lang="it-IT" sz="1100" dirty="0">
              <a:solidFill>
                <a:srgbClr val="1F497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29EDBDD-CE0B-4CA1-A0E2-C728813AB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508" y="255380"/>
            <a:ext cx="1049665" cy="542224"/>
          </a:xfrm>
          <a:prstGeom prst="rect">
            <a:avLst/>
          </a:prstGeom>
        </p:spPr>
      </p:pic>
      <p:pic>
        <p:nvPicPr>
          <p:cNvPr id="7" name="Immagine 6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EE49A0E6-A268-4661-BB19-E4C65C72C5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084" y="5481965"/>
            <a:ext cx="1711665" cy="1045554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062E3A-6097-4ED2-8BC8-934725D70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BDA-6E50-49BC-9255-A565DB338A2C}" type="slidenum">
              <a:rPr lang="it-IT" smtClean="0"/>
              <a:t>13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381B2451-B354-4134-B7F1-2DEC765908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691352"/>
              </p:ext>
            </p:extLst>
          </p:nvPr>
        </p:nvGraphicFramePr>
        <p:xfrm>
          <a:off x="496958" y="1184742"/>
          <a:ext cx="4738490" cy="273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3BADABF8-9F20-49BE-8EAC-4EB193B032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939031"/>
              </p:ext>
            </p:extLst>
          </p:nvPr>
        </p:nvGraphicFramePr>
        <p:xfrm>
          <a:off x="5284694" y="1152619"/>
          <a:ext cx="5310862" cy="291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A65D0222-2A4E-4F74-A16A-7622F6911A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169660"/>
              </p:ext>
            </p:extLst>
          </p:nvPr>
        </p:nvGraphicFramePr>
        <p:xfrm>
          <a:off x="512820" y="3923507"/>
          <a:ext cx="4497330" cy="260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3E3AAF5C-70F8-488D-A910-A3CB372930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427924"/>
              </p:ext>
            </p:extLst>
          </p:nvPr>
        </p:nvGraphicFramePr>
        <p:xfrm>
          <a:off x="5235447" y="3788161"/>
          <a:ext cx="5397454" cy="293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06978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F7B3771-1D99-4AB7-85AB-D3352F1F6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99" y="2748309"/>
            <a:ext cx="6633202" cy="3462921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05FECE-DB29-4089-A59A-76F681673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532"/>
            <a:ext cx="10515600" cy="4648547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buNone/>
              <a:tabLst>
                <a:tab pos="3060065" algn="ctr"/>
                <a:tab pos="6120130" algn="r"/>
              </a:tabLst>
            </a:pPr>
            <a:endParaRPr lang="it-IT" sz="1600" b="1" dirty="0">
              <a:solidFill>
                <a:srgbClr val="1F497D"/>
              </a:solidFill>
              <a:latin typeface="Aparajita" panose="02020603050405020304" pitchFamily="18" charset="0"/>
              <a:ea typeface="Times New Roman" panose="02020603050405020304" pitchFamily="18" charset="0"/>
              <a:cs typeface="Aparajita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3060065" algn="ctr"/>
                <a:tab pos="6120130" algn="r"/>
              </a:tabLst>
            </a:pPr>
            <a:endParaRPr lang="it-IT" sz="1100" dirty="0">
              <a:solidFill>
                <a:srgbClr val="1F497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29EDBDD-CE0B-4CA1-A0E2-C728813AB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812" y="625382"/>
            <a:ext cx="3393255" cy="1752849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3417A9-E4A4-41F2-8BE1-2295760F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BDA-6E50-49BC-9255-A565DB338A2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3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F7B3771-1D99-4AB7-85AB-D3352F1F6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78" y="4031149"/>
            <a:ext cx="4085613" cy="213293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1434F60-107A-40BD-85FF-A2D1CD5D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4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Introduzione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05FECE-DB29-4089-A59A-76F681673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532"/>
            <a:ext cx="10515600" cy="46485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t-IT" sz="16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L’emergenza sanitaria provocata dal diffondersi del Covid-19 ha generato delle fortissime ripercussioni a livello economico. Per questo motivo, dopo l’indagine lanciata a livello nazionale da Confindustria, anche noi sentivamo l’esigenza di capire quali fossero i primi impatti sull’attività economico produttiva del nostro territorio.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t-IT" sz="16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Il campione - </a:t>
            </a:r>
            <a:r>
              <a:rPr lang="it-IT" sz="16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L’indagine flash lanciata mercoledì 4 e chiusa lunedì 9 marzo dal Centro Studi Confindustria Romagna, ha visto l’attiva partecipazione delle aziende associate: hanno risposto 195 imprese, il 22% della base associativa. </a:t>
            </a:r>
            <a:r>
              <a:rPr lang="it-IT" sz="1600" dirty="0">
                <a:solidFill>
                  <a:srgbClr val="1F497D"/>
                </a:solidFill>
                <a:latin typeface="Calibri" panose="020F0502020204030204" pitchFamily="34" charset="0"/>
              </a:rPr>
              <a:t>Le imprese manifatturiere rappresentano il 77%, mentre il terziario è pari al 23%. La stratificazione per dimensione è la seguente: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3060065" algn="ctr"/>
                <a:tab pos="6120130" algn="r"/>
              </a:tabLst>
            </a:pPr>
            <a:endParaRPr lang="it-IT" sz="1600" b="1" dirty="0">
              <a:solidFill>
                <a:srgbClr val="1F497D"/>
              </a:solidFill>
              <a:latin typeface="Aparajita" panose="02020603050405020304" pitchFamily="18" charset="0"/>
              <a:ea typeface="Times New Roman" panose="02020603050405020304" pitchFamily="18" charset="0"/>
              <a:cs typeface="Aparajita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3060065" algn="ctr"/>
                <a:tab pos="6120130" algn="r"/>
              </a:tabLst>
            </a:pPr>
            <a:endParaRPr lang="it-IT" sz="1100" dirty="0">
              <a:solidFill>
                <a:srgbClr val="1F497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29EDBDD-CE0B-4CA1-A0E2-C728813AB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508" y="255380"/>
            <a:ext cx="1049665" cy="542224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3417A9-E4A4-41F2-8BE1-2295760F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BDA-6E50-49BC-9255-A565DB338A2C}" type="slidenum">
              <a:rPr lang="it-IT" smtClean="0"/>
              <a:t>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75E4DDC-6340-4FED-B7B8-6C04B0233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706" y="4218050"/>
            <a:ext cx="4685708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8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FFE97-BE9B-42C1-BAC2-CD83043D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Effetti della diffusione del Covid-19 a livello internazionale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E01BFEA-12C0-459E-BE24-583E2BBED303}"/>
              </a:ext>
            </a:extLst>
          </p:cNvPr>
          <p:cNvSpPr/>
          <p:nvPr/>
        </p:nvSpPr>
        <p:spPr>
          <a:xfrm>
            <a:off x="711200" y="1284817"/>
            <a:ext cx="10945091" cy="144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r>
              <a:rPr lang="it-IT" sz="16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Il 71,3% delle aziende rispondenti ritiene che la diffusione del Coronavirus abbia avuto un impatto sulla sua azienda. Di queste il    41% lo attribuisce a minor vendite all’estero, il 26,2% a difficoltà di reperimento di input produttivi, 20,5% non registra alcun danno. Solo il 6,7% degli intervistati ha ritenuto che l’impatto sia dovuto ad entrambi.</a:t>
            </a:r>
          </a:p>
          <a:p>
            <a:pPr>
              <a:lnSpc>
                <a:spcPct val="150000"/>
              </a:lnSpc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17BA2B-285E-4B9F-BBA0-3A0F44F87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3" y="5674963"/>
            <a:ext cx="1560945" cy="81791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3FF4FBC-4530-46EF-8D94-FA8C90A5A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535" y="365125"/>
            <a:ext cx="1048603" cy="542591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25C3F3E-21DF-4726-97AE-647079E3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BDA-6E50-49BC-9255-A565DB338A2C}" type="slidenum">
              <a:rPr lang="it-IT" smtClean="0"/>
              <a:t>3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BA50210B-66E0-484A-A028-DECCAF8E2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595104"/>
              </p:ext>
            </p:extLst>
          </p:nvPr>
        </p:nvGraphicFramePr>
        <p:xfrm>
          <a:off x="923924" y="2359598"/>
          <a:ext cx="4391025" cy="3574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B7A65C14-2EE5-435D-A38D-8A7C74F7B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965365"/>
              </p:ext>
            </p:extLst>
          </p:nvPr>
        </p:nvGraphicFramePr>
        <p:xfrm>
          <a:off x="5762624" y="2334325"/>
          <a:ext cx="5295901" cy="3769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471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FFE97-BE9B-42C1-BAC2-CD83043D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Effetti della diffusione del Covid-19 a livello internazionale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E01BFEA-12C0-459E-BE24-583E2BBED303}"/>
              </a:ext>
            </a:extLst>
          </p:cNvPr>
          <p:cNvSpPr/>
          <p:nvPr/>
        </p:nvSpPr>
        <p:spPr>
          <a:xfrm>
            <a:off x="838200" y="1214929"/>
            <a:ext cx="10945091" cy="330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r>
              <a:rPr lang="it-IT" sz="16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Abbiamo chiesto alle nostre associate, nel caso ci si attenda un calo del fatturato estero, di provare a quantificarlo e in media ciò rappresenta circa una stima di 1,2 milioni di Euro.</a:t>
            </a: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r>
              <a:rPr lang="it-IT" sz="16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Il totale della stima di fatturato perso, pari a Euro 87milioni, rappresenta per il nostro campione in media il 13% del fatturato aziendale.</a:t>
            </a: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r>
              <a:rPr lang="it-IT" sz="16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Per quanto riguarda il ritardo nelle catene di subfornitura la stima di Euro persi in media è pari a 580mila euro e la stima di giorni persi è stata pari a 26 giornate lavorative in media.  </a:t>
            </a:r>
          </a:p>
          <a:p>
            <a:pPr>
              <a:lnSpc>
                <a:spcPct val="150000"/>
              </a:lnSpc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17BA2B-285E-4B9F-BBA0-3A0F44F87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3" y="5674963"/>
            <a:ext cx="1560945" cy="81791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3FF4FBC-4530-46EF-8D94-FA8C90A5A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535" y="365125"/>
            <a:ext cx="1048603" cy="542591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25C3F3E-21DF-4726-97AE-647079E3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BDA-6E50-49BC-9255-A565DB338A2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13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FFE97-BE9B-42C1-BAC2-CD83043D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Effetti della diffusione del Covid-19 a livello internazionale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E01BFEA-12C0-459E-BE24-583E2BBED303}"/>
              </a:ext>
            </a:extLst>
          </p:cNvPr>
          <p:cNvSpPr/>
          <p:nvPr/>
        </p:nvSpPr>
        <p:spPr>
          <a:xfrm>
            <a:off x="711200" y="1284817"/>
            <a:ext cx="10945091" cy="5424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r>
              <a:rPr lang="it-IT" sz="16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Ricorso alla cassa integrazione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r>
              <a:rPr lang="it-IT" sz="16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Abbiamo chiesto alle nostre associate se si è reso necessario il ricorso alla cassa integrazione, il 97,9% ha risposto di no. Tale risultato, nonostante sia più positivo rispetto a quelli degli altri quesiti, potrà subire una notevole variazione a causa del perdurare dell’emergenza sanitaria. Anche a livello nazionale il 93,8% ha risposto di non aver ancora ritenuto necessaria l’attivazione della cassa integrazione. </a:t>
            </a: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17BA2B-285E-4B9F-BBA0-3A0F44F87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3" y="5674963"/>
            <a:ext cx="1560945" cy="81791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3FF4FBC-4530-46EF-8D94-FA8C90A5A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535" y="365125"/>
            <a:ext cx="1048603" cy="542591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25C3F3E-21DF-4726-97AE-647079E3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BDA-6E50-49BC-9255-A565DB338A2C}" type="slidenum">
              <a:rPr lang="it-IT" smtClean="0"/>
              <a:t>5</a:t>
            </a:fld>
            <a:endParaRPr lang="it-IT"/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77532E64-2713-4FAD-8329-D99351C98A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496815"/>
              </p:ext>
            </p:extLst>
          </p:nvPr>
        </p:nvGraphicFramePr>
        <p:xfrm>
          <a:off x="3079194" y="3111899"/>
          <a:ext cx="6442598" cy="359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973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FFE97-BE9B-42C1-BAC2-CD83043D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Effetti della diffusione del Covid-19 a livello internazionale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E01BFEA-12C0-459E-BE24-583E2BBED303}"/>
              </a:ext>
            </a:extLst>
          </p:cNvPr>
          <p:cNvSpPr/>
          <p:nvPr/>
        </p:nvSpPr>
        <p:spPr>
          <a:xfrm>
            <a:off x="711200" y="1284817"/>
            <a:ext cx="10945091" cy="194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r>
              <a:rPr lang="it-IT" sz="16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Missioni all’estero</a:t>
            </a:r>
          </a:p>
          <a:p>
            <a:pPr lvl="0" algn="just">
              <a:spcBef>
                <a:spcPts val="1000"/>
              </a:spcBef>
              <a:tabLst>
                <a:tab pos="3060065" algn="ctr"/>
                <a:tab pos="6120130" algn="r"/>
              </a:tabLst>
            </a:pPr>
            <a:r>
              <a:rPr lang="it-IT" sz="16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Il 64,6% dei rispondenti ha registrato un danno per la mancata partecipazione/cancellazione a fiere o a eventi di promozione all’estero. Solo per il 3,1% si è reso necessario chiudere unità produttive o punti vendita all’estero.</a:t>
            </a:r>
          </a:p>
          <a:p>
            <a:pPr lvl="0" algn="just">
              <a:spcBef>
                <a:spcPts val="1000"/>
              </a:spcBef>
              <a:tabLst>
                <a:tab pos="3060065" algn="ctr"/>
                <a:tab pos="6120130" algn="r"/>
              </a:tabLst>
            </a:pPr>
            <a:r>
              <a:rPr lang="it-IT" sz="16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Tutto ciò si è tradotto in un danno economico pari in media a 5 missioni annullate e ad una diminuzione degli ordini in media pari al 15%.   </a:t>
            </a:r>
          </a:p>
          <a:p>
            <a:pPr>
              <a:lnSpc>
                <a:spcPct val="150000"/>
              </a:lnSpc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17BA2B-285E-4B9F-BBA0-3A0F44F87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3" y="5674963"/>
            <a:ext cx="1560945" cy="81791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3FF4FBC-4530-46EF-8D94-FA8C90A5A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535" y="365125"/>
            <a:ext cx="1048603" cy="542591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25C3F3E-21DF-4726-97AE-647079E3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BDA-6E50-49BC-9255-A565DB338A2C}" type="slidenum">
              <a:rPr lang="it-IT" smtClean="0"/>
              <a:t>6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340D4562-EB62-4A0F-AB56-F0D0DCCB50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022211"/>
              </p:ext>
            </p:extLst>
          </p:nvPr>
        </p:nvGraphicFramePr>
        <p:xfrm>
          <a:off x="711200" y="3006899"/>
          <a:ext cx="4951212" cy="348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2E2A96FC-DB7B-4D50-AAD4-CE8FD4F1F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338" y="4032434"/>
            <a:ext cx="6062462" cy="11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3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FFE97-BE9B-42C1-BAC2-CD83043D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Effetti della diffusione del Covid-19 a livello nazionale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E01BFEA-12C0-459E-BE24-583E2BBED303}"/>
              </a:ext>
            </a:extLst>
          </p:cNvPr>
          <p:cNvSpPr/>
          <p:nvPr/>
        </p:nvSpPr>
        <p:spPr>
          <a:xfrm>
            <a:off x="711200" y="1284817"/>
            <a:ext cx="10945091" cy="358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r>
              <a:rPr lang="it-IT" sz="16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 diffusione del Coronavirus a livello nazionale ha relegato quasi in secondo piano le problematiche relative alla diffusione del virus in Cina. Il 77,9% dei rispondenti ha registrato impatti sulla propria attività a causa della diffusione del Covid-19 in Italia. Prevale l’aspetto legato ad una diminuzione delle vendite in Italia (50,8%), rispetto alle difficoltà di reperimento di input produttivi (25,1%). </a:t>
            </a: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17BA2B-285E-4B9F-BBA0-3A0F44F87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3" y="5674963"/>
            <a:ext cx="1560945" cy="81791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3FF4FBC-4530-46EF-8D94-FA8C90A5A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535" y="365125"/>
            <a:ext cx="1048603" cy="542591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25C3F3E-21DF-4726-97AE-647079E3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BDA-6E50-49BC-9255-A565DB338A2C}" type="slidenum">
              <a:rPr lang="it-IT" smtClean="0"/>
              <a:t>7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EAE24EE7-9701-465D-B216-2386A36000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263615"/>
              </p:ext>
            </p:extLst>
          </p:nvPr>
        </p:nvGraphicFramePr>
        <p:xfrm>
          <a:off x="711200" y="2870090"/>
          <a:ext cx="4533900" cy="3213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C95F519A-BB27-4E0C-8C68-5B65D0AEA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822624"/>
              </p:ext>
            </p:extLst>
          </p:nvPr>
        </p:nvGraphicFramePr>
        <p:xfrm>
          <a:off x="4984909" y="2870090"/>
          <a:ext cx="5968841" cy="377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8292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FFE97-BE9B-42C1-BAC2-CD83043D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Effetti della diffusione del Covid-19 a livello nazionale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E01BFEA-12C0-459E-BE24-583E2BBED303}"/>
              </a:ext>
            </a:extLst>
          </p:cNvPr>
          <p:cNvSpPr/>
          <p:nvPr/>
        </p:nvSpPr>
        <p:spPr>
          <a:xfrm>
            <a:off x="711200" y="1284817"/>
            <a:ext cx="10945091" cy="3213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r>
              <a:rPr lang="it-IT" sz="16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Abbiamo chiesto alle nostre associate, nel caso ci si attenda un calo del fatturato interno, di provare a quantificarlo e in media ciò rappresenta circa una stima di 500 mila Euro.</a:t>
            </a: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r>
              <a:rPr lang="it-IT" sz="16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Il totale della stima di fatturato perso, pari a Euro 19milioni, rappresenta per il nostro campione in media il 2,6% del fatturato aziendale.</a:t>
            </a: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17BA2B-285E-4B9F-BBA0-3A0F44F87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3" y="5674963"/>
            <a:ext cx="1560945" cy="81791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3FF4FBC-4530-46EF-8D94-FA8C90A5A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535" y="365125"/>
            <a:ext cx="1048603" cy="542591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25C3F3E-21DF-4726-97AE-647079E3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BDA-6E50-49BC-9255-A565DB338A2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44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FFE97-BE9B-42C1-BAC2-CD83043D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Effetti della diffusione del Covid-19 a livello nazionale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E01BFEA-12C0-459E-BE24-583E2BBED303}"/>
              </a:ext>
            </a:extLst>
          </p:cNvPr>
          <p:cNvSpPr/>
          <p:nvPr/>
        </p:nvSpPr>
        <p:spPr>
          <a:xfrm>
            <a:off x="711200" y="1284817"/>
            <a:ext cx="10945091" cy="3213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r>
              <a:rPr lang="it-IT" sz="16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Lavoro agile</a:t>
            </a: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r>
              <a:rPr lang="it-IT" sz="16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Abbiamo provato a capire in che modo le nostre aziende si stiano attrezzando per mettere in campo misure straordinarie per la gestione del personale: il 37,4 dichiara di aver proceduto con il loro utilizzo – la forma privilegiata è risultata essere lo smart </a:t>
            </a:r>
            <a:r>
              <a:rPr lang="it-IT" sz="1600" dirty="0" err="1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working</a:t>
            </a:r>
            <a:r>
              <a:rPr lang="it-IT" sz="16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a cui hanno fatto ricorso il 23% dei rispondenti</a:t>
            </a: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  <a:tabLst>
                <a:tab pos="3060065" algn="ctr"/>
                <a:tab pos="6120130" algn="r"/>
              </a:tabLst>
            </a:pPr>
            <a:endParaRPr lang="it-IT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17BA2B-285E-4B9F-BBA0-3A0F44F87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3" y="5674963"/>
            <a:ext cx="1560945" cy="81791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3FF4FBC-4530-46EF-8D94-FA8C90A5A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535" y="365125"/>
            <a:ext cx="1048603" cy="542591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25C3F3E-21DF-4726-97AE-647079E3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BDA-6E50-49BC-9255-A565DB338A2C}" type="slidenum">
              <a:rPr lang="it-IT" smtClean="0"/>
              <a:t>9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F8CCF491-BB49-4FF1-8C4B-3136277372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978879"/>
              </p:ext>
            </p:extLst>
          </p:nvPr>
        </p:nvGraphicFramePr>
        <p:xfrm>
          <a:off x="619125" y="3076575"/>
          <a:ext cx="5600699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4379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DC5A28B1FC29846BD0BE31272D8D911" ma:contentTypeVersion="10" ma:contentTypeDescription="Creare un nuovo documento." ma:contentTypeScope="" ma:versionID="8c897ccc1e60c579cc138636cae783cd">
  <xsd:schema xmlns:xsd="http://www.w3.org/2001/XMLSchema" xmlns:xs="http://www.w3.org/2001/XMLSchema" xmlns:p="http://schemas.microsoft.com/office/2006/metadata/properties" xmlns:ns3="f1695b71-4333-453c-bbe5-df9083807d16" targetNamespace="http://schemas.microsoft.com/office/2006/metadata/properties" ma:root="true" ma:fieldsID="faf3bdd1e81ff1fa200234ae23fa163b" ns3:_="">
    <xsd:import namespace="f1695b71-4333-453c-bbe5-df9083807d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95b71-4333-453c-bbe5-df9083807d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45656B-FAA0-48E7-A741-DC8C0586B7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695b71-4333-453c-bbe5-df9083807d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C9115F-985C-4034-963D-0E0FDB2F669E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f1695b71-4333-453c-bbe5-df9083807d1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3F5967-B09C-4061-97EF-F9D2B3957D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1148</Words>
  <Application>Microsoft Office PowerPoint</Application>
  <PresentationFormat>Widescreen</PresentationFormat>
  <Paragraphs>100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Aparajita</vt:lpstr>
      <vt:lpstr>Arial</vt:lpstr>
      <vt:lpstr>Calibri</vt:lpstr>
      <vt:lpstr>Calibri Light</vt:lpstr>
      <vt:lpstr>Times New Roman</vt:lpstr>
      <vt:lpstr>Tema di Office</vt:lpstr>
      <vt:lpstr>Presentazione standard di PowerPoint</vt:lpstr>
      <vt:lpstr>Introduzione</vt:lpstr>
      <vt:lpstr>Effetti della diffusione del Covid-19 a livello internazionale</vt:lpstr>
      <vt:lpstr>Effetti della diffusione del Covid-19 a livello internazionale</vt:lpstr>
      <vt:lpstr>Effetti della diffusione del Covid-19 a livello internazionale</vt:lpstr>
      <vt:lpstr>Effetti della diffusione del Covid-19 a livello internazionale</vt:lpstr>
      <vt:lpstr>Effetti della diffusione del Covid-19 a livello nazionale</vt:lpstr>
      <vt:lpstr>Effetti della diffusione del Covid-19 a livello nazionale</vt:lpstr>
      <vt:lpstr>Effetti della diffusione del Covid-19 a livello nazionale</vt:lpstr>
      <vt:lpstr>Effetti della diffusione del Covid-19 a livello nazionale</vt:lpstr>
      <vt:lpstr>Forlì-Cesena: effetti della diffusione del Covid-19   </vt:lpstr>
      <vt:lpstr>Ravenna: effetti della diffusione del Covid-19  </vt:lpstr>
      <vt:lpstr>Rimini: effetti della diffusione del Covid-19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Risultati Indagine sugli effetti del COVID-19 per le imprese dell’Emilia-Romagna</dc:title>
  <dc:creator>Anna Maria Raimondi</dc:creator>
  <cp:lastModifiedBy>roby</cp:lastModifiedBy>
  <cp:revision>64</cp:revision>
  <dcterms:created xsi:type="dcterms:W3CDTF">2020-03-06T10:19:09Z</dcterms:created>
  <dcterms:modified xsi:type="dcterms:W3CDTF">2020-03-10T10:16:01Z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0x010100BDC5A28B1FC29846BD0BE31272D8D911</vt:lpwstr>
  </property>
</Properties>
</file>