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6" r:id="rId4"/>
    <p:sldId id="267" r:id="rId5"/>
    <p:sldId id="274" r:id="rId6"/>
    <p:sldId id="272" r:id="rId7"/>
    <p:sldId id="261" r:id="rId8"/>
  </p:sldIdLst>
  <p:sldSz cx="12192000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/>
              <a:t>investimento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storico</a:t>
            </a:r>
            <a:r>
              <a:rPr lang="en-US" sz="2000" b="1" dirty="0" smtClean="0"/>
              <a:t> </a:t>
            </a:r>
            <a:r>
              <a:rPr lang="en-US" sz="2000" b="1" dirty="0"/>
              <a:t>ultimo </a:t>
            </a:r>
            <a:r>
              <a:rPr lang="en-US" sz="2000" b="1" dirty="0" err="1"/>
              <a:t>triennio</a:t>
            </a:r>
            <a:r>
              <a:rPr lang="en-US" sz="2000" b="1" dirty="0"/>
              <a:t>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20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Foglio2!$A$2</c:f>
              <c:strCache>
                <c:ptCount val="1"/>
                <c:pt idx="0">
                  <c:v>AS 2016/2017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(Foglio2!$B$1,Foglio2!$E$1,Foglio2!$H$1,Foglio2!$K$1)</c:f>
              <c:strCache>
                <c:ptCount val="4"/>
                <c:pt idx="0">
                  <c:v>spesa statali </c:v>
                </c:pt>
                <c:pt idx="1">
                  <c:v>spesa paritarie </c:v>
                </c:pt>
                <c:pt idx="2">
                  <c:v>spesa superiori</c:v>
                </c:pt>
                <c:pt idx="3">
                  <c:v>spesa 0-6</c:v>
                </c:pt>
              </c:strCache>
            </c:strRef>
          </c:cat>
          <c:val>
            <c:numRef>
              <c:f>(Foglio2!$B$2,Foglio2!$E$2,Foglio2!$H$2,Foglio2!$K$2)</c:f>
              <c:numCache>
                <c:formatCode>#,##0.00</c:formatCode>
                <c:ptCount val="4"/>
                <c:pt idx="0">
                  <c:v>1151231.73</c:v>
                </c:pt>
                <c:pt idx="1">
                  <c:v>270920.03000000009</c:v>
                </c:pt>
                <c:pt idx="2">
                  <c:v>428418.9</c:v>
                </c:pt>
                <c:pt idx="3">
                  <c:v>1082378.3652000001</c:v>
                </c:pt>
              </c:numCache>
            </c:numRef>
          </c:val>
        </c:ser>
        <c:ser>
          <c:idx val="1"/>
          <c:order val="1"/>
          <c:tx>
            <c:strRef>
              <c:f>Foglio2!$A$3</c:f>
              <c:strCache>
                <c:ptCount val="1"/>
                <c:pt idx="0">
                  <c:v>AS 2017/2018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(Foglio2!$B$1,Foglio2!$E$1,Foglio2!$H$1,Foglio2!$K$1)</c:f>
              <c:strCache>
                <c:ptCount val="4"/>
                <c:pt idx="0">
                  <c:v>spesa statali </c:v>
                </c:pt>
                <c:pt idx="1">
                  <c:v>spesa paritarie </c:v>
                </c:pt>
                <c:pt idx="2">
                  <c:v>spesa superiori</c:v>
                </c:pt>
                <c:pt idx="3">
                  <c:v>spesa 0-6</c:v>
                </c:pt>
              </c:strCache>
            </c:strRef>
          </c:cat>
          <c:val>
            <c:numRef>
              <c:f>(Foglio2!$B$3,Foglio2!$E$3,Foglio2!$H$3,Foglio2!$K$3)</c:f>
              <c:numCache>
                <c:formatCode>#,##0.00</c:formatCode>
                <c:ptCount val="4"/>
                <c:pt idx="0">
                  <c:v>1309263.8400000003</c:v>
                </c:pt>
                <c:pt idx="1">
                  <c:v>353550.06</c:v>
                </c:pt>
                <c:pt idx="2">
                  <c:v>651492.72000000009</c:v>
                </c:pt>
                <c:pt idx="3">
                  <c:v>1244083.6980000001</c:v>
                </c:pt>
              </c:numCache>
            </c:numRef>
          </c:val>
        </c:ser>
        <c:ser>
          <c:idx val="2"/>
          <c:order val="2"/>
          <c:tx>
            <c:strRef>
              <c:f>Foglio2!$A$4</c:f>
              <c:strCache>
                <c:ptCount val="1"/>
                <c:pt idx="0">
                  <c:v>AS 2018/2019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(Foglio2!$B$1,Foglio2!$E$1,Foglio2!$H$1,Foglio2!$K$1)</c:f>
              <c:strCache>
                <c:ptCount val="4"/>
                <c:pt idx="0">
                  <c:v>spesa statali </c:v>
                </c:pt>
                <c:pt idx="1">
                  <c:v>spesa paritarie </c:v>
                </c:pt>
                <c:pt idx="2">
                  <c:v>spesa superiori</c:v>
                </c:pt>
                <c:pt idx="3">
                  <c:v>spesa 0-6</c:v>
                </c:pt>
              </c:strCache>
            </c:strRef>
          </c:cat>
          <c:val>
            <c:numRef>
              <c:f>(Foglio2!$B$4,Foglio2!$E$4,Foglio2!$H$4,Foglio2!$K$4)</c:f>
              <c:numCache>
                <c:formatCode>#,##0.00</c:formatCode>
                <c:ptCount val="4"/>
                <c:pt idx="0">
                  <c:v>1403197.5900000003</c:v>
                </c:pt>
                <c:pt idx="1">
                  <c:v>400891.68000000005</c:v>
                </c:pt>
                <c:pt idx="2">
                  <c:v>719668.8</c:v>
                </c:pt>
                <c:pt idx="3">
                  <c:v>1159070.6556000002</c:v>
                </c:pt>
              </c:numCache>
            </c:numRef>
          </c:val>
        </c:ser>
        <c:dLbls>
          <c:showVal val="1"/>
        </c:dLbls>
        <c:gapWidth val="182"/>
        <c:axId val="80545664"/>
        <c:axId val="80547200"/>
      </c:barChart>
      <c:catAx>
        <c:axId val="80545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0547200"/>
        <c:crosses val="autoZero"/>
        <c:auto val="1"/>
        <c:lblAlgn val="ctr"/>
        <c:lblOffset val="100"/>
      </c:catAx>
      <c:valAx>
        <c:axId val="805472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crossAx val="8054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0A73F88F-AA0E-4231-B66C-CD6E30B2F484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 dirty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33C05-36E8-4D34-8201-456681E00A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14941-AC0A-4230-91E0-486C5A6E95FB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BDE8-6E30-435B-A080-52EE8330DCA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0951" y="2714874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9A406-DBB3-45C0-8D91-CF712DFFA2DF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52A9-2491-4B4F-B1C3-08CD38BECB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89932">
              <a:off x="8490951" y="41851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FC0C-9951-4E1B-B3FB-C7ED952703EC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23D1E-5ACD-4D43-83FD-ADD1AEFBE72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0951" y="4193583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00CF7-2788-47F7-AC0D-96F659121069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E1269-8C54-4D78-BA6A-7CE7A1CF09E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2F212-C6F5-4457-BCF5-8020BCA11A9F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07C4-EB06-4A7E-9F0F-899C1065BE4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F955-6D2A-46F9-B03D-A6A78D1A1002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2591-44B2-4FD7-8424-A73F80CE172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8C62D-BAC4-4E8C-AF63-56DD3296F7BE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56B33-CDD8-4B34-81EB-F541D3A2E3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6237B-3966-42FD-9787-BEB8DB01025B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B819-60DF-4DBE-BFAD-D1DB65470E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1155700" y="2603500"/>
            <a:ext cx="8761413" cy="34163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68CEA-9BFD-496D-B0FC-6EC1790EC9CA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60388" y="6391275"/>
            <a:ext cx="38608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352088" y="295275"/>
            <a:ext cx="838200" cy="768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3136-4E2C-4383-9A24-ABF93F05339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49DA-881D-4B71-A4CE-1291C9EB6374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0DB6-20EC-4B7E-8FA8-E442DEA1BE4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400000">
              <a:off x="3787244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698352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C43D-4F52-45F4-B216-6E910E113AFC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A4DD-1E58-4D80-B68F-CB58A4EF5A7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BBDC-623F-466B-BAD6-EEE3C313971E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2456D-5151-4C1D-BDA2-653E80CE06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C3C20-95FE-4621-A10E-6ACDA030CAFF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5E047-89FB-48E0-B8F8-1E09BC1A748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8FC9-2019-4054-AB31-B74C7A4215A4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5215-AE4D-4B70-8E25-6354E2BEE0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FC22-8BA8-45AC-829A-4AED114C902D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249F-8F96-4083-8807-50D58F2ADED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3140485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2229377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274A-B9FB-4909-B09F-7CCED0635FB6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FC39-33E1-4E8D-9630-2C76AC935F0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203594" y="1826078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3295432" y="2801721"/>
              <a:ext cx="6053670" cy="1254558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4971-ED60-4D41-80C0-5901C8A27611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16D3-E062-4267-B95E-074EAC1BA38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 noChangeArrowheads="1"/>
            </p:cNvSpPr>
            <p:nvPr/>
          </p:nvSpPr>
          <p:spPr bwMode="gray">
            <a:xfrm rot="-589932">
              <a:off x="8490951" y="1797517"/>
              <a:ext cx="3299407" cy="440924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2" name="Freeform 5"/>
            <p:cNvSpPr>
              <a:spLocks noChangeArrowheads="1"/>
            </p:cNvSpPr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17AA5-CE71-401E-880E-33BF74D42B5D}" type="datetimeFigureOut">
              <a:rPr lang="en-US"/>
              <a:pPr>
                <a:defRPr/>
              </a:pPr>
              <a:t>4/4/2019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7DE612-1443-417F-AAB5-2993E55063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8" r:id="rId3"/>
    <p:sldLayoutId id="2147483664" r:id="rId4"/>
    <p:sldLayoutId id="2147483663" r:id="rId5"/>
    <p:sldLayoutId id="2147483662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66" r:id="rId1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r>
              <a:rPr lang="it-IT" sz="4800" dirty="0" smtClean="0"/>
              <a:t>L’investimento del </a:t>
            </a:r>
            <a:r>
              <a:rPr lang="it-IT" sz="4800" dirty="0"/>
              <a:t>Comune di Rimini </a:t>
            </a:r>
            <a:r>
              <a:rPr lang="it-IT" sz="4800" dirty="0" smtClean="0"/>
              <a:t>nell’ assistenza scolastica agli alunni disabili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it-IT" sz="2800" dirty="0" smtClean="0"/>
              <a:t>A.S. 2018/2019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240" y="4702175"/>
            <a:ext cx="1051747" cy="167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L’incremento a livello regionale: dati Regione 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5700" y="2345592"/>
            <a:ext cx="8825659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/>
              <a:t>Negli ultimi 15 anni, </a:t>
            </a:r>
            <a:r>
              <a:rPr lang="it-IT" sz="1600" dirty="0" err="1"/>
              <a:t>dall’a.s.</a:t>
            </a:r>
            <a:r>
              <a:rPr lang="it-IT" sz="1600" dirty="0"/>
              <a:t> 2002/03 </a:t>
            </a:r>
            <a:r>
              <a:rPr lang="it-IT" sz="1600" dirty="0" err="1"/>
              <a:t>all’a.s.</a:t>
            </a:r>
            <a:r>
              <a:rPr lang="it-IT" sz="1600" dirty="0"/>
              <a:t> 2016/17, a livello regionale la percentuale di alunni certificati nelle scuole statali sugli alunni totali è aumentata dal 2,2% al 2,9%. Il numero degli alunni certificati è aumentato da 9.124 a 16.037. </a:t>
            </a:r>
            <a:endParaRPr lang="it-IT" sz="1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76" y="3178185"/>
            <a:ext cx="7740531" cy="35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535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L’incremento a livello regionale: dati Regione 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5700" y="2345592"/>
            <a:ext cx="8825659" cy="3416300"/>
          </a:xfrm>
        </p:spPr>
        <p:txBody>
          <a:bodyPr/>
          <a:lstStyle/>
          <a:p>
            <a:pPr marL="0" indent="0" algn="just">
              <a:buNone/>
            </a:pPr>
            <a:r>
              <a:rPr lang="it-IT" sz="1600" dirty="0" smtClean="0"/>
              <a:t>Negli ultimi 15 anni gli </a:t>
            </a:r>
            <a:r>
              <a:rPr lang="it-IT" sz="1600" dirty="0"/>
              <a:t>alunni certificati </a:t>
            </a:r>
            <a:r>
              <a:rPr lang="it-IT" sz="1600" dirty="0" smtClean="0"/>
              <a:t>sono </a:t>
            </a:r>
            <a:r>
              <a:rPr lang="it-IT" sz="1600" dirty="0"/>
              <a:t>aumentati in misura più elevata degli alunni totali: infatti l’incremento del numero di alunni certificati tra il primo e l’ultimo anno considerato è di quasi il 76%, di gran lunga superiore rispetto al trend di aumento degli alunni totale (30%). </a:t>
            </a:r>
            <a:endParaRPr lang="it-IT" sz="1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52" y="3315663"/>
            <a:ext cx="9766907" cy="244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9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770" y="984861"/>
            <a:ext cx="9566030" cy="708025"/>
          </a:xfrm>
        </p:spPr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lunni/studenti disabili </a:t>
            </a:r>
            <a:r>
              <a:rPr lang="it-IT" u="sng" dirty="0" smtClean="0"/>
              <a:t>TOT. n. 424 </a:t>
            </a:r>
            <a:endParaRPr lang="it-IT" u="sng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3530" y="2286000"/>
            <a:ext cx="8417269" cy="43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1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tendenza degli ultimi 10 anni nel Comune di Rimini.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l numero di alunni che usufruiscono dell’assistenza è passato da </a:t>
            </a:r>
            <a:r>
              <a:rPr lang="it-IT" dirty="0"/>
              <a:t>129 a </a:t>
            </a:r>
            <a:r>
              <a:rPr lang="it-IT" dirty="0" smtClean="0"/>
              <a:t>368  con un incremento del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185%</a:t>
            </a:r>
            <a:r>
              <a:rPr lang="it-IT" dirty="0" smtClean="0"/>
              <a:t>  - (non sono considerati 0-6 comunali ed è considerato l’aumento prodotto dalla presa in carico degli studenti delle superiori in seguito alla riforma delle Province – A.S.  2015/2016) </a:t>
            </a:r>
          </a:p>
          <a:p>
            <a:r>
              <a:rPr lang="it-IT" dirty="0" smtClean="0"/>
              <a:t>L’incremento </a:t>
            </a:r>
            <a:r>
              <a:rPr lang="it-IT" dirty="0" smtClean="0"/>
              <a:t>dell’investimento </a:t>
            </a:r>
            <a:r>
              <a:rPr lang="it-IT" dirty="0" smtClean="0"/>
              <a:t>è stato del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270% </a:t>
            </a:r>
            <a:r>
              <a:rPr lang="it-IT" dirty="0" smtClean="0">
                <a:solidFill>
                  <a:schemeClr val="tx1"/>
                </a:solidFill>
              </a:rPr>
              <a:t>– il dato non considera 0-6 comunale e tiene conto della presa in carico degli alunni delle superiori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02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Investimento</a:t>
            </a:r>
            <a:r>
              <a:rPr lang="it-IT" dirty="0" smtClean="0"/>
              <a:t> storico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5978343"/>
              </p:ext>
            </p:extLst>
          </p:nvPr>
        </p:nvGraphicFramePr>
        <p:xfrm>
          <a:off x="527538" y="2321169"/>
          <a:ext cx="11066585" cy="417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3527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Altri investimenti su handicap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Investimento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 handicap 0-6 e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€ 630.000 </a:t>
            </a: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3-18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Trasporti speciali €  280.000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Infermieristica € 50.000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complessivo </a:t>
            </a:r>
            <a:r>
              <a:rPr lang="it-IT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2018/2019 € 4.642.830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riunioni ion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1539</TotalTime>
  <Words>253</Words>
  <Application>Microsoft Office PowerPoint</Application>
  <PresentationFormat>Personalizzato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Sala riunioni ione</vt:lpstr>
      <vt:lpstr>L’investimento del Comune di Rimini nell’ assistenza scolastica agli alunni disabili</vt:lpstr>
      <vt:lpstr>L’incremento a livello regionale: dati Regione ER</vt:lpstr>
      <vt:lpstr>L’incremento a livello regionale: dati Regione ER</vt:lpstr>
      <vt:lpstr>Alunni/studenti disabili TOT. n. 424 </vt:lpstr>
      <vt:lpstr>La tendenza degli ultimi 10 anni nel Comune di Rimini.  </vt:lpstr>
      <vt:lpstr>Investimento storico </vt:lpstr>
      <vt:lpstr>Altri investimenti su handicap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2019 servizi educativi</dc:title>
  <dc:creator>Comune</dc:creator>
  <cp:lastModifiedBy>ANGELINI Paolo</cp:lastModifiedBy>
  <cp:revision>96</cp:revision>
  <cp:lastPrinted>2019-04-03T11:25:10Z</cp:lastPrinted>
  <dcterms:created xsi:type="dcterms:W3CDTF">2018-11-07T09:31:50Z</dcterms:created>
  <dcterms:modified xsi:type="dcterms:W3CDTF">2019-04-04T11:05:07Z</dcterms:modified>
</cp:coreProperties>
</file>